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5"/>
  </p:notesMasterIdLst>
  <p:handoutMasterIdLst>
    <p:handoutMasterId r:id="rId20"/>
  </p:handoutMasterIdLst>
  <p:sldIdLst>
    <p:sldId id="259" r:id="rId4"/>
    <p:sldId id="261" r:id="rId6"/>
    <p:sldId id="342" r:id="rId7"/>
    <p:sldId id="343" r:id="rId8"/>
    <p:sldId id="344" r:id="rId9"/>
    <p:sldId id="345" r:id="rId10"/>
    <p:sldId id="346" r:id="rId11"/>
    <p:sldId id="262" r:id="rId12"/>
    <p:sldId id="336" r:id="rId13"/>
    <p:sldId id="337" r:id="rId14"/>
    <p:sldId id="332" r:id="rId15"/>
    <p:sldId id="356" r:id="rId16"/>
    <p:sldId id="352" r:id="rId17"/>
    <p:sldId id="353" r:id="rId18"/>
    <p:sldId id="260" r:id="rId19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88" userDrawn="1">
          <p15:clr>
            <a:srgbClr val="A4A3A4"/>
          </p15:clr>
        </p15:guide>
        <p15:guide id="4" orient="horz" pos="39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12597C"/>
    <a:srgbClr val="73BFEA"/>
    <a:srgbClr val="187AAA"/>
    <a:srgbClr val="08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74" autoAdjust="0"/>
    <p:restoredTop sz="94634"/>
  </p:normalViewPr>
  <p:slideViewPr>
    <p:cSldViewPr snapToGrid="0" showGuides="1">
      <p:cViewPr>
        <p:scale>
          <a:sx n="66" d="100"/>
          <a:sy n="66" d="100"/>
        </p:scale>
        <p:origin x="1134" y="900"/>
      </p:cViewPr>
      <p:guideLst>
        <p:guide orient="horz" pos="2496"/>
        <p:guide pos="3840"/>
        <p:guide orient="horz" pos="888"/>
        <p:guide orient="horz" pos="39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3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E903C-C666-477D-B42D-F613122B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AAAFE-5EB8-4DF6-8DDB-7EE837386B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348973" y="233363"/>
            <a:ext cx="986342" cy="987420"/>
          </a:xfrm>
          <a:prstGeom prst="rect">
            <a:avLst/>
          </a:prstGeom>
        </p:spPr>
      </p:pic>
      <p:sp>
        <p:nvSpPr>
          <p:cNvPr id="9" name="椭圆 11"/>
          <p:cNvSpPr/>
          <p:nvPr userDrawn="1"/>
        </p:nvSpPr>
        <p:spPr>
          <a:xfrm>
            <a:off x="642297" y="527227"/>
            <a:ext cx="399694" cy="399692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hyperlink" Target="https://arxiv.org/pdf/2308.10502.pdf" TargetMode="Externa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7.png"/><Relationship Id="rId2" Type="http://schemas.openxmlformats.org/officeDocument/2006/relationships/tags" Target="../tags/tag22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18.png"/><Relationship Id="rId10" Type="http://schemas.openxmlformats.org/officeDocument/2006/relationships/tags" Target="../tags/tag28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5.xml"/><Relationship Id="rId6" Type="http://schemas.openxmlformats.org/officeDocument/2006/relationships/image" Target="../media/image15.jpeg"/><Relationship Id="rId5" Type="http://schemas.openxmlformats.org/officeDocument/2006/relationships/tags" Target="../tags/tag4.xml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15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8000000">
            <a:off x="2879591" y="3775688"/>
            <a:ext cx="3904892" cy="312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8000000">
            <a:off x="2535766" y="4616521"/>
            <a:ext cx="3144740" cy="9319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8000000">
            <a:off x="2879591" y="3715813"/>
            <a:ext cx="3904892" cy="4321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3600000">
            <a:off x="4456921" y="2158244"/>
            <a:ext cx="3904892" cy="31239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600000">
            <a:off x="4268176" y="813638"/>
            <a:ext cx="3144740" cy="93196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3600000">
            <a:off x="4456921" y="2098369"/>
            <a:ext cx="3904892" cy="43214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0800000">
            <a:off x="5048866" y="4239739"/>
            <a:ext cx="3904892" cy="3123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6736885" y="3968035"/>
            <a:ext cx="3144740" cy="93196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800000">
            <a:off x="5048866" y="4179864"/>
            <a:ext cx="3904892" cy="43214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69728" y="2484111"/>
            <a:ext cx="3749675" cy="13220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53000">
                      <a:srgbClr val="FFDFD0"/>
                    </a:gs>
                    <a:gs pos="0">
                      <a:srgbClr val="F5BCD4"/>
                    </a:gs>
                    <a:gs pos="100000">
                      <a:srgbClr val="B6AEEA"/>
                    </a:gs>
                  </a:gsLst>
                  <a:lin ang="2700000" scaled="1"/>
                </a:gradFill>
                <a:latin typeface="Arial Rounded MT Bold" panose="020F0704030504030204" charset="0"/>
                <a:cs typeface="Arial Rounded MT Bold" panose="020F0704030504030204" charset="0"/>
                <a:sym typeface="+mn-lt"/>
              </a:rPr>
              <a:t>Decentralized </a:t>
            </a:r>
            <a:endParaRPr lang="en-US" altLang="zh-CN" sz="4000" b="1" dirty="0">
              <a:gradFill>
                <a:gsLst>
                  <a:gs pos="53000">
                    <a:srgbClr val="FFDFD0"/>
                  </a:gs>
                  <a:gs pos="0">
                    <a:srgbClr val="F5BCD4"/>
                  </a:gs>
                  <a:gs pos="100000">
                    <a:srgbClr val="B6AEEA"/>
                  </a:gs>
                </a:gsLst>
                <a:lin ang="2700000" scaled="1"/>
              </a:gradFill>
              <a:latin typeface="Arial Rounded MT Bold" panose="020F0704030504030204" charset="0"/>
              <a:cs typeface="Arial Rounded MT Bold" panose="020F0704030504030204" charset="0"/>
              <a:sym typeface="+mn-lt"/>
            </a:endParaRPr>
          </a:p>
          <a:p>
            <a:pPr algn="ctr"/>
            <a:r>
              <a:rPr lang="en-US" altLang="zh-CN" sz="4000" b="1" dirty="0">
                <a:gradFill>
                  <a:gsLst>
                    <a:gs pos="53000">
                      <a:srgbClr val="FFDFD0"/>
                    </a:gs>
                    <a:gs pos="0">
                      <a:srgbClr val="F5BCD4"/>
                    </a:gs>
                    <a:gs pos="100000">
                      <a:srgbClr val="B6AEEA"/>
                    </a:gs>
                  </a:gsLst>
                  <a:lin ang="2700000" scaled="1"/>
                </a:gradFill>
                <a:latin typeface="Arial Rounded MT Bold" panose="020F0704030504030204" charset="0"/>
                <a:cs typeface="Arial Rounded MT Bold" panose="020F0704030504030204" charset="0"/>
                <a:sym typeface="+mn-lt"/>
              </a:rPr>
              <a:t>LLM</a:t>
            </a:r>
            <a:endParaRPr lang="en-US" altLang="zh-CN" sz="4000" b="1" dirty="0">
              <a:gradFill>
                <a:gsLst>
                  <a:gs pos="53000">
                    <a:srgbClr val="FFDFD0"/>
                  </a:gs>
                  <a:gs pos="0">
                    <a:srgbClr val="F5BCD4"/>
                  </a:gs>
                  <a:gs pos="100000">
                    <a:srgbClr val="B6AEEA"/>
                  </a:gs>
                </a:gsLst>
                <a:lin ang="2700000" scaled="1"/>
              </a:gradFill>
              <a:latin typeface="Arial Rounded MT Bold" panose="020F0704030504030204" charset="0"/>
              <a:cs typeface="Arial Rounded MT Bold" panose="020F0704030504030204" charset="0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076700" y="2323828"/>
            <a:ext cx="40386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39000">
                  <a:schemeClr val="bg1"/>
                </a:gs>
                <a:gs pos="6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076700" y="3966326"/>
            <a:ext cx="40386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39000">
                  <a:schemeClr val="bg1"/>
                </a:gs>
                <a:gs pos="6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373058" y="3949710"/>
            <a:ext cx="1445895" cy="1476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2000" b="1" dirty="0">
                <a:gradFill>
                  <a:gsLst>
                    <a:gs pos="53000">
                      <a:srgbClr val="FFDFD0"/>
                    </a:gs>
                    <a:gs pos="0">
                      <a:srgbClr val="F5BCD4"/>
                    </a:gs>
                    <a:gs pos="100000">
                      <a:srgbClr val="B6AEEA"/>
                    </a:gs>
                  </a:gsLst>
                  <a:lin ang="2700000" scaled="1"/>
                  <a:tileRect l="-100000" b="-100000"/>
                </a:gradFill>
                <a:latin typeface="Cambria" panose="02040503050406030204" charset="0"/>
                <a:cs typeface="Cambria" panose="02040503050406030204" charset="0"/>
                <a:sym typeface="+mn-lt"/>
              </a:rPr>
              <a:t>Tengfei Ma</a:t>
            </a:r>
            <a:endParaRPr lang="en-US" altLang="zh-CN" sz="2000" b="1" dirty="0">
              <a:gradFill>
                <a:gsLst>
                  <a:gs pos="53000">
                    <a:srgbClr val="FFDFD0"/>
                  </a:gs>
                  <a:gs pos="0">
                    <a:srgbClr val="F5BCD4"/>
                  </a:gs>
                  <a:gs pos="100000">
                    <a:srgbClr val="B6AEEA"/>
                  </a:gs>
                </a:gsLst>
                <a:lin ang="2700000" scaled="1"/>
                <a:tileRect l="-100000" b="-100000"/>
              </a:gra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000" b="1" dirty="0">
                <a:gradFill>
                  <a:gsLst>
                    <a:gs pos="53000">
                      <a:srgbClr val="FFDFD0"/>
                    </a:gs>
                    <a:gs pos="0">
                      <a:srgbClr val="F5BCD4"/>
                    </a:gs>
                    <a:gs pos="100000">
                      <a:srgbClr val="B6AEEA"/>
                    </a:gs>
                  </a:gsLst>
                  <a:lin ang="2700000" scaled="1"/>
                  <a:tileRect l="-100000" b="-100000"/>
                </a:gradFill>
                <a:latin typeface="Cambria" panose="02040503050406030204" charset="0"/>
                <a:cs typeface="Cambria" panose="02040503050406030204" charset="0"/>
                <a:sym typeface="+mn-lt"/>
              </a:rPr>
              <a:t>Yifu Tian</a:t>
            </a:r>
            <a:endParaRPr lang="en-US" altLang="zh-CN" sz="2000" b="1" dirty="0">
              <a:gradFill>
                <a:gsLst>
                  <a:gs pos="53000">
                    <a:srgbClr val="FFDFD0"/>
                  </a:gs>
                  <a:gs pos="0">
                    <a:srgbClr val="F5BCD4"/>
                  </a:gs>
                  <a:gs pos="100000">
                    <a:srgbClr val="B6AEEA"/>
                  </a:gs>
                </a:gsLst>
                <a:lin ang="2700000" scaled="1"/>
                <a:tileRect l="-100000" b="-100000"/>
              </a:gra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000" b="1" dirty="0">
                <a:gradFill>
                  <a:gsLst>
                    <a:gs pos="53000">
                      <a:srgbClr val="FFDFD0"/>
                    </a:gs>
                    <a:gs pos="0">
                      <a:srgbClr val="F5BCD4"/>
                    </a:gs>
                    <a:gs pos="100000">
                      <a:srgbClr val="B6AEEA"/>
                    </a:gs>
                  </a:gsLst>
                  <a:lin ang="2700000" scaled="1"/>
                  <a:tileRect l="-100000" b="-100000"/>
                </a:gradFill>
                <a:latin typeface="Cambria" panose="02040503050406030204" charset="0"/>
                <a:cs typeface="Cambria" panose="02040503050406030204" charset="0"/>
                <a:sym typeface="+mn-lt"/>
              </a:rPr>
              <a:t>Ruolan Shi</a:t>
            </a:r>
            <a:endParaRPr lang="en-US" altLang="zh-CN" sz="2000" b="1" dirty="0">
              <a:gradFill>
                <a:gsLst>
                  <a:gs pos="53000">
                    <a:srgbClr val="FFDFD0"/>
                  </a:gs>
                  <a:gs pos="0">
                    <a:srgbClr val="F5BCD4"/>
                  </a:gs>
                  <a:gs pos="100000">
                    <a:srgbClr val="B6AEEA"/>
                  </a:gs>
                </a:gsLst>
                <a:lin ang="2700000" scaled="1"/>
                <a:tileRect l="-100000" b="-100000"/>
              </a:gradFill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  <p:bldLst>
      <p:bldP spid="17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295900" y="1558290"/>
            <a:ext cx="6288405" cy="3916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1452776" y="479708"/>
            <a:ext cx="18002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Training</a:t>
            </a:r>
            <a:endParaRPr lang="en-US" altLang="zh-CN" dirty="0">
              <a:latin typeface="Arial Rounded MT Bold" panose="020F0704030504030204" charset="0"/>
              <a:ea typeface="+mn-ea"/>
              <a:cs typeface="Arial Rounded MT Bold" panose="020F0704030504030204" charset="0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5244" r="1300"/>
          <a:stretch>
            <a:fillRect/>
          </a:stretch>
        </p:blipFill>
        <p:spPr>
          <a:xfrm>
            <a:off x="349885" y="2605405"/>
            <a:ext cx="4725035" cy="243967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107680" y="2346960"/>
            <a:ext cx="339090" cy="25844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8821420" y="2736215"/>
            <a:ext cx="339090" cy="17780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5"/>
            </p:custDataLst>
          </p:nvPr>
        </p:nvSpPr>
        <p:spPr>
          <a:xfrm>
            <a:off x="9487535" y="3097530"/>
            <a:ext cx="339090" cy="25844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8446770" y="4393565"/>
            <a:ext cx="271780" cy="16700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>
            <p:custDataLst>
              <p:tags r:id="rId7"/>
            </p:custDataLst>
          </p:nvPr>
        </p:nvSpPr>
        <p:spPr>
          <a:xfrm>
            <a:off x="7592060" y="4317365"/>
            <a:ext cx="271780" cy="16700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932420" y="1998345"/>
            <a:ext cx="1120775" cy="60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Block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452880" y="5551170"/>
            <a:ext cx="6779895" cy="635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hlinkClick r:id="rId8" action="ppaction://hlinkfile"/>
              </a:rPr>
              <a:t>Convergence:</a:t>
            </a:r>
            <a:r>
              <a:rPr lang="en-US" altLang="zh-CN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hlinkClick r:id="rId8" action="ppaction://hlinkfile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hlinkClick r:id="rId8" action="ppaction://hlinkfile"/>
              </a:rPr>
              <a:t>https://arxiv.org/pdf/2308.10502.pdf</a:t>
            </a:r>
            <a:endParaRPr lang="zh-CN" altLang="en-US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hlinkClick r:id="rId8" action="ppaction://hlinkfile"/>
            </a:endParaRPr>
          </a:p>
        </p:txBody>
      </p:sp>
      <p:sp>
        <p:nvSpPr>
          <p:cNvPr id="39" name="矩形 38"/>
          <p:cNvSpPr/>
          <p:nvPr>
            <p:custDataLst>
              <p:tags r:id="rId9"/>
            </p:custDataLst>
          </p:nvPr>
        </p:nvSpPr>
        <p:spPr>
          <a:xfrm>
            <a:off x="9160510" y="3862705"/>
            <a:ext cx="271780" cy="16700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08910" y="6036310"/>
            <a:ext cx="5561965" cy="595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452776" y="479708"/>
            <a:ext cx="19996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Incentive</a:t>
            </a:r>
            <a:endParaRPr lang="en-US" altLang="zh-CN" dirty="0">
              <a:latin typeface="Arial Rounded MT Bold" panose="020F0704030504030204" charset="0"/>
              <a:ea typeface="+mn-ea"/>
              <a:cs typeface="Arial Rounded MT Bold" panose="020F0704030504030204" charset="0"/>
              <a:sym typeface="+mn-lt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687070" y="2210435"/>
            <a:ext cx="5080000" cy="2436495"/>
          </a:xfrm>
          <a:prstGeom prst="rect">
            <a:avLst/>
          </a:prstGeom>
          <a:noFill/>
          <a:ln w="9525">
            <a:noFill/>
          </a:ln>
          <a:effectLst>
            <a:softEdge rad="127000"/>
          </a:effectLst>
        </p:spPr>
      </p:pic>
      <p:sp>
        <p:nvSpPr>
          <p:cNvPr id="5" name="文本框 4"/>
          <p:cNvSpPr txBox="1"/>
          <p:nvPr/>
        </p:nvSpPr>
        <p:spPr>
          <a:xfrm>
            <a:off x="6384925" y="2406650"/>
            <a:ext cx="4813300" cy="2385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Lack of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Incentive Mechanism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endParaRPr lang="zh-CN" altLang="en-US" sz="2000"/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Single Point of Failure</a:t>
            </a: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Control over Data</a:t>
            </a: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zh-CN" altLang="en-US"/>
              <a:t>: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452776" y="479708"/>
            <a:ext cx="19996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Incentive</a:t>
            </a:r>
            <a:endParaRPr lang="en-US" altLang="zh-CN" dirty="0">
              <a:latin typeface="Arial Rounded MT Bold" panose="020F0704030504030204" charset="0"/>
              <a:ea typeface="+mn-ea"/>
              <a:cs typeface="Arial Rounded MT Bold" panose="020F0704030504030204" charset="0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9500" y="1448435"/>
            <a:ext cx="3876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Definition</a:t>
            </a:r>
            <a:endParaRPr lang="en-US" altLang="zh-CN" sz="4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500" y="2263775"/>
            <a:ext cx="10098405" cy="3928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User: A user can play any role of a founder, original contributor, or follower.</a:t>
            </a: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Founder: In the data chain </a:t>
            </a:r>
            <a:r>
              <a:rPr lang="en-US" altLang="zh-CN" sz="2400" b="1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charset="0"/>
                <a:cs typeface="Times New Roman" panose="02020603050405020304" charset="0"/>
              </a:rPr>
              <a:t>A-B-C-...-X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, A is the founder.</a:t>
            </a: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Original Contributor: In the data chain </a:t>
            </a:r>
            <a:r>
              <a:rPr lang="en-US" altLang="zh-CN" sz="2400" b="1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charset="0"/>
                <a:cs typeface="Times New Roman" panose="02020603050405020304" charset="0"/>
              </a:rPr>
              <a:t>A-B-C-...-X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, all blocks preceding X are original data blocks.</a:t>
            </a: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Follower: In the data chain, all data blocks following the founder.</a:t>
            </a: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452776" y="479708"/>
            <a:ext cx="19996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Incentive</a:t>
            </a:r>
            <a:endParaRPr lang="en-US" altLang="zh-CN" dirty="0">
              <a:latin typeface="Arial Rounded MT Bold" panose="020F0704030504030204" charset="0"/>
              <a:ea typeface="+mn-ea"/>
              <a:cs typeface="Arial Rounded MT Bold" panose="020F0704030504030204" charset="0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34390" y="1526540"/>
            <a:ext cx="10862310" cy="5113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8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Method:</a:t>
            </a:r>
            <a:endParaRPr lang="en-US" sz="28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endParaRPr lang="en-US" sz="28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If you train, you own your block(NFT). If any profitable application using some block, the block and the previous blocks of it should be paid.</a:t>
            </a:r>
            <a:endParaRPr lang="en-US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endParaRPr lang="en-US" sz="28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8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Potential Problem:</a:t>
            </a:r>
            <a:endParaRPr lang="en-US" altLang="zh-CN" sz="28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ctr"/>
            <a:r>
              <a:rPr lang="en-US" altLang="zh-CN" sz="40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Cambria" panose="02040503050406030204" charset="0"/>
                <a:cs typeface="Cambria" panose="02040503050406030204" charset="0"/>
                <a:sym typeface="+mn-lt"/>
              </a:rPr>
              <a:t>Profit Distribution</a:t>
            </a:r>
            <a:endParaRPr lang="en-US" altLang="zh-CN" sz="4000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 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452776" y="479708"/>
            <a:ext cx="19996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Incentive</a:t>
            </a:r>
            <a:endParaRPr lang="en-US" altLang="zh-CN" dirty="0">
              <a:latin typeface="Arial Rounded MT Bold" panose="020F0704030504030204" charset="0"/>
              <a:ea typeface="+mn-ea"/>
              <a:cs typeface="Arial Rounded MT Bold" panose="020F0704030504030204" charset="0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34390" y="1526540"/>
            <a:ext cx="10862310" cy="5113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The profit distribution is decided by the founder. 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Founder A needs to propose a profit-sharing plan.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If contributor B thinks this plan is good, they will link their data block to A's data block. 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lvl="1" indent="0" algn="l"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lvl="1" indent="0" algn="l"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8000000">
            <a:off x="2879591" y="3775688"/>
            <a:ext cx="3904892" cy="312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8000000">
            <a:off x="2535766" y="4616521"/>
            <a:ext cx="3144740" cy="9319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8000000">
            <a:off x="2879591" y="3715813"/>
            <a:ext cx="3904892" cy="4321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3600000">
            <a:off x="4456921" y="2158244"/>
            <a:ext cx="3904892" cy="31239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3600000">
            <a:off x="4268176" y="813638"/>
            <a:ext cx="3144740" cy="93196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3600000">
            <a:off x="4456921" y="2098369"/>
            <a:ext cx="3904892" cy="43214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0800000">
            <a:off x="5048866" y="4239739"/>
            <a:ext cx="3904892" cy="3123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6736885" y="3968035"/>
            <a:ext cx="3144740" cy="93196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800000">
            <a:off x="5048866" y="4179864"/>
            <a:ext cx="3904892" cy="43214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900296" y="3176261"/>
            <a:ext cx="239141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8F3B1"/>
                    </a:gs>
                    <a:gs pos="0">
                      <a:srgbClr val="FBBE97"/>
                    </a:gs>
                  </a:gsLst>
                  <a:lin ang="0" scaled="1"/>
                </a:gradFill>
                <a:effectLst/>
                <a:uLnTx/>
                <a:uFillTx/>
                <a:latin typeface="Arial Rounded MT Bold" panose="020F0704030504030204" charset="0"/>
                <a:cs typeface="Arial Rounded MT Bold" panose="020F0704030504030204" charset="0"/>
                <a:sym typeface="+mn-lt"/>
              </a:rPr>
              <a:t>Thanks !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F8F3B1"/>
                  </a:gs>
                  <a:gs pos="0">
                    <a:srgbClr val="FBBE97"/>
                  </a:gs>
                </a:gsLst>
                <a:lin ang="0" scaled="1"/>
              </a:gradFill>
              <a:effectLst/>
              <a:uLnTx/>
              <a:uFillTx/>
              <a:latin typeface="Arial Rounded MT Bold" panose="020F0704030504030204" charset="0"/>
              <a:cs typeface="Arial Rounded MT Bold" panose="020F0704030504030204" charset="0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076700" y="3094083"/>
            <a:ext cx="40386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39000">
                  <a:schemeClr val="bg1"/>
                </a:gs>
                <a:gs pos="6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076700" y="3966326"/>
            <a:ext cx="40386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39000">
                  <a:schemeClr val="bg1"/>
                </a:gs>
                <a:gs pos="6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405352" y="-2448198"/>
            <a:ext cx="5381296" cy="5345894"/>
            <a:chOff x="4567376" y="1317489"/>
            <a:chExt cx="3057248" cy="303713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67376" y="1317489"/>
              <a:ext cx="3057248" cy="303713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4884372" y="1623106"/>
              <a:ext cx="2423256" cy="2425904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4613911" y="340861"/>
            <a:ext cx="29641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Arial Rounded MT Bold" panose="020F0704030504030204" charset="0"/>
                <a:cs typeface="Arial Rounded MT Bold" panose="020F0704030504030204" charset="0"/>
                <a:sym typeface="+mn-lt"/>
              </a:rPr>
              <a:t>CONTENT</a:t>
            </a:r>
            <a:endParaRPr lang="en-US" altLang="zh-CN" sz="4400" b="1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Arial Rounded MT Bold" panose="020F0704030504030204" charset="0"/>
              <a:cs typeface="Arial Rounded MT Bold" panose="020F0704030504030204" charset="0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61962" y="3206304"/>
            <a:ext cx="4049199" cy="1322070"/>
            <a:chOff x="867503" y="3206304"/>
            <a:chExt cx="4049199" cy="1322070"/>
          </a:xfrm>
        </p:grpSpPr>
        <p:sp>
          <p:nvSpPr>
            <p:cNvPr id="7" name="文本框 6"/>
            <p:cNvSpPr txBox="1"/>
            <p:nvPr/>
          </p:nvSpPr>
          <p:spPr>
            <a:xfrm>
              <a:off x="867503" y="3206304"/>
              <a:ext cx="784860" cy="1322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48000">
                        <a:schemeClr val="bg1"/>
                      </a:gs>
                      <a:gs pos="85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atin typeface="Cambria" panose="02040503050406030204" charset="0"/>
                  <a:cs typeface="Cambria" panose="02040503050406030204" charset="0"/>
                  <a:sym typeface="+mn-lt"/>
                </a:rPr>
                <a:t>1</a:t>
              </a:r>
              <a:endParaRPr lang="en-US" altLang="zh-CN" sz="8000" b="1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Cambria" panose="0204050305040603020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31842" y="3206304"/>
              <a:ext cx="784860" cy="1322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48000">
                        <a:schemeClr val="bg1"/>
                      </a:gs>
                      <a:gs pos="85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atin typeface="Cambria" panose="02040503050406030204" charset="0"/>
                  <a:cs typeface="Cambria" panose="02040503050406030204" charset="0"/>
                  <a:sym typeface="+mn-lt"/>
                </a:rPr>
                <a:t>2</a:t>
              </a:r>
              <a:endParaRPr lang="en-US" altLang="zh-CN" sz="8000" b="1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Cambria" panose="02040503050406030204" charset="0"/>
                <a:cs typeface="Cambria" panose="02040503050406030204" charset="0"/>
                <a:sym typeface="+mn-lt"/>
              </a:endParaRPr>
            </a:p>
          </p:txBody>
        </p:sp>
      </p:grpSp>
      <p:sp>
        <p:nvSpPr>
          <p:cNvPr id="1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94940" y="4709160"/>
            <a:ext cx="7983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Background &amp;                 What is deLLM?             Incentive  </a:t>
            </a:r>
            <a:endParaRPr lang="en-US" altLang="zh-CN" sz="2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Motivations  </a:t>
            </a:r>
            <a:r>
              <a:rPr lang="en-US" altLang="zh-CN" sz="24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        </a:t>
            </a:r>
            <a:endParaRPr lang="en-US" altLang="zh-CN" sz="24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117431" y="3206304"/>
            <a:ext cx="78486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8000" b="1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Cambria" panose="02040503050406030204" charset="0"/>
                <a:cs typeface="Cambria" panose="02040503050406030204" charset="0"/>
                <a:sym typeface="+mn-lt"/>
              </a:rPr>
              <a:t>3</a:t>
            </a:r>
            <a:endParaRPr lang="en-US" altLang="zh-CN" sz="8000" b="1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7376" y="1317489"/>
            <a:ext cx="3057248" cy="30371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884372" y="1623106"/>
            <a:ext cx="2423256" cy="2425904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>
          <a:xfrm>
            <a:off x="3427413" y="4617038"/>
            <a:ext cx="53371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lt"/>
              </a:rPr>
              <a:t>Background &amp; Motivations</a:t>
            </a:r>
            <a:endParaRPr lang="en-US" altLang="zh-CN" sz="3200" b="1" dirty="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02619" y="2174338"/>
            <a:ext cx="78676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Arial Rounded MT Bold" panose="020F0704030504030204" charset="0"/>
                <a:cs typeface="Arial Rounded MT Bold" panose="020F0704030504030204" charset="0"/>
                <a:sym typeface="+mn-lt"/>
              </a:rPr>
              <a:t>1</a:t>
            </a:r>
            <a:endParaRPr lang="en-US" altLang="zh-CN" sz="8000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Arial Rounded MT Bold" panose="020F0704030504030204" charset="0"/>
              <a:cs typeface="Arial Rounded MT Bold" panose="020F0704030504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74800" y="2159000"/>
            <a:ext cx="56521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  <a:sym typeface="+mn-lt"/>
              </a:rPr>
              <a:t>A type of artificial intelligence (AI) algorithm that uses deep learning techniques and massively large datasets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405461" y="2214033"/>
            <a:ext cx="0" cy="3156731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</p:cxnSp>
      <p:grpSp>
        <p:nvGrpSpPr>
          <p:cNvPr id="25" name="组合 24"/>
          <p:cNvGrpSpPr/>
          <p:nvPr/>
        </p:nvGrpSpPr>
        <p:grpSpPr>
          <a:xfrm>
            <a:off x="900943" y="2884254"/>
            <a:ext cx="396036" cy="468550"/>
            <a:chOff x="7985427" y="-2162"/>
            <a:chExt cx="835822" cy="988861"/>
          </a:xfrm>
          <a:solidFill>
            <a:schemeClr val="bg1"/>
          </a:solidFill>
        </p:grpSpPr>
        <p:sp>
          <p:nvSpPr>
            <p:cNvPr id="26" name="Freeform 138"/>
            <p:cNvSpPr/>
            <p:nvPr/>
          </p:nvSpPr>
          <p:spPr bwMode="auto">
            <a:xfrm>
              <a:off x="7985427" y="-2162"/>
              <a:ext cx="835822" cy="31393"/>
            </a:xfrm>
            <a:custGeom>
              <a:avLst/>
              <a:gdLst>
                <a:gd name="T0" fmla="*/ 213 w 213"/>
                <a:gd name="T1" fmla="*/ 8 h 8"/>
                <a:gd name="T2" fmla="*/ 0 w 213"/>
                <a:gd name="T3" fmla="*/ 8 h 8"/>
                <a:gd name="T4" fmla="*/ 8 w 213"/>
                <a:gd name="T5" fmla="*/ 0 h 8"/>
                <a:gd name="T6" fmla="*/ 205 w 213"/>
                <a:gd name="T7" fmla="*/ 0 h 8"/>
                <a:gd name="T8" fmla="*/ 213 w 213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">
                  <a:moveTo>
                    <a:pt x="213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9" y="0"/>
                    <a:pt x="213" y="4"/>
                    <a:pt x="2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139"/>
            <p:cNvSpPr>
              <a:spLocks noEditPoints="1"/>
            </p:cNvSpPr>
            <p:nvPr/>
          </p:nvSpPr>
          <p:spPr bwMode="auto">
            <a:xfrm>
              <a:off x="8012894" y="48852"/>
              <a:ext cx="780885" cy="529747"/>
            </a:xfrm>
            <a:custGeom>
              <a:avLst/>
              <a:gdLst>
                <a:gd name="T0" fmla="*/ 199 w 199"/>
                <a:gd name="T1" fmla="*/ 0 h 135"/>
                <a:gd name="T2" fmla="*/ 199 w 199"/>
                <a:gd name="T3" fmla="*/ 135 h 135"/>
                <a:gd name="T4" fmla="*/ 0 w 199"/>
                <a:gd name="T5" fmla="*/ 135 h 135"/>
                <a:gd name="T6" fmla="*/ 0 w 199"/>
                <a:gd name="T7" fmla="*/ 0 h 135"/>
                <a:gd name="T8" fmla="*/ 199 w 199"/>
                <a:gd name="T9" fmla="*/ 0 h 135"/>
                <a:gd name="T10" fmla="*/ 163 w 199"/>
                <a:gd name="T11" fmla="*/ 27 h 135"/>
                <a:gd name="T12" fmla="*/ 153 w 199"/>
                <a:gd name="T13" fmla="*/ 16 h 135"/>
                <a:gd name="T14" fmla="*/ 142 w 199"/>
                <a:gd name="T15" fmla="*/ 27 h 135"/>
                <a:gd name="T16" fmla="*/ 145 w 199"/>
                <a:gd name="T17" fmla="*/ 34 h 135"/>
                <a:gd name="T18" fmla="*/ 130 w 199"/>
                <a:gd name="T19" fmla="*/ 69 h 135"/>
                <a:gd name="T20" fmla="*/ 130 w 199"/>
                <a:gd name="T21" fmla="*/ 69 h 135"/>
                <a:gd name="T22" fmla="*/ 121 w 199"/>
                <a:gd name="T23" fmla="*/ 73 h 135"/>
                <a:gd name="T24" fmla="*/ 86 w 199"/>
                <a:gd name="T25" fmla="*/ 60 h 135"/>
                <a:gd name="T26" fmla="*/ 75 w 199"/>
                <a:gd name="T27" fmla="*/ 50 h 135"/>
                <a:gd name="T28" fmla="*/ 64 w 199"/>
                <a:gd name="T29" fmla="*/ 61 h 135"/>
                <a:gd name="T30" fmla="*/ 65 w 199"/>
                <a:gd name="T31" fmla="*/ 65 h 135"/>
                <a:gd name="T32" fmla="*/ 48 w 199"/>
                <a:gd name="T33" fmla="*/ 89 h 135"/>
                <a:gd name="T34" fmla="*/ 45 w 199"/>
                <a:gd name="T35" fmla="*/ 89 h 135"/>
                <a:gd name="T36" fmla="*/ 34 w 199"/>
                <a:gd name="T37" fmla="*/ 100 h 135"/>
                <a:gd name="T38" fmla="*/ 45 w 199"/>
                <a:gd name="T39" fmla="*/ 111 h 135"/>
                <a:gd name="T40" fmla="*/ 56 w 199"/>
                <a:gd name="T41" fmla="*/ 100 h 135"/>
                <a:gd name="T42" fmla="*/ 54 w 199"/>
                <a:gd name="T43" fmla="*/ 94 h 135"/>
                <a:gd name="T44" fmla="*/ 70 w 199"/>
                <a:gd name="T45" fmla="*/ 71 h 135"/>
                <a:gd name="T46" fmla="*/ 75 w 199"/>
                <a:gd name="T47" fmla="*/ 72 h 135"/>
                <a:gd name="T48" fmla="*/ 83 w 199"/>
                <a:gd name="T49" fmla="*/ 67 h 135"/>
                <a:gd name="T50" fmla="*/ 119 w 199"/>
                <a:gd name="T51" fmla="*/ 79 h 135"/>
                <a:gd name="T52" fmla="*/ 119 w 199"/>
                <a:gd name="T53" fmla="*/ 80 h 135"/>
                <a:gd name="T54" fmla="*/ 130 w 199"/>
                <a:gd name="T55" fmla="*/ 91 h 135"/>
                <a:gd name="T56" fmla="*/ 141 w 199"/>
                <a:gd name="T57" fmla="*/ 80 h 135"/>
                <a:gd name="T58" fmla="*/ 137 w 199"/>
                <a:gd name="T59" fmla="*/ 72 h 135"/>
                <a:gd name="T60" fmla="*/ 151 w 199"/>
                <a:gd name="T61" fmla="*/ 38 h 135"/>
                <a:gd name="T62" fmla="*/ 153 w 199"/>
                <a:gd name="T63" fmla="*/ 38 h 135"/>
                <a:gd name="T64" fmla="*/ 163 w 199"/>
                <a:gd name="T65" fmla="*/ 2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135">
                  <a:moveTo>
                    <a:pt x="199" y="0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9" y="0"/>
                  </a:lnTo>
                  <a:close/>
                  <a:moveTo>
                    <a:pt x="163" y="27"/>
                  </a:moveTo>
                  <a:cubicBezTo>
                    <a:pt x="163" y="21"/>
                    <a:pt x="159" y="16"/>
                    <a:pt x="153" y="16"/>
                  </a:cubicBezTo>
                  <a:cubicBezTo>
                    <a:pt x="146" y="16"/>
                    <a:pt x="142" y="21"/>
                    <a:pt x="142" y="27"/>
                  </a:cubicBezTo>
                  <a:cubicBezTo>
                    <a:pt x="142" y="30"/>
                    <a:pt x="143" y="32"/>
                    <a:pt x="145" y="34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26" y="69"/>
                    <a:pt x="123" y="70"/>
                    <a:pt x="121" y="73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54"/>
                    <a:pt x="80" y="50"/>
                    <a:pt x="75" y="50"/>
                  </a:cubicBezTo>
                  <a:cubicBezTo>
                    <a:pt x="69" y="50"/>
                    <a:pt x="64" y="55"/>
                    <a:pt x="64" y="61"/>
                  </a:cubicBezTo>
                  <a:cubicBezTo>
                    <a:pt x="64" y="62"/>
                    <a:pt x="64" y="64"/>
                    <a:pt x="65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7" y="89"/>
                    <a:pt x="46" y="89"/>
                    <a:pt x="45" y="89"/>
                  </a:cubicBezTo>
                  <a:cubicBezTo>
                    <a:pt x="39" y="89"/>
                    <a:pt x="34" y="94"/>
                    <a:pt x="34" y="100"/>
                  </a:cubicBezTo>
                  <a:cubicBezTo>
                    <a:pt x="34" y="106"/>
                    <a:pt x="39" y="111"/>
                    <a:pt x="45" y="111"/>
                  </a:cubicBezTo>
                  <a:cubicBezTo>
                    <a:pt x="51" y="111"/>
                    <a:pt x="56" y="106"/>
                    <a:pt x="56" y="100"/>
                  </a:cubicBezTo>
                  <a:cubicBezTo>
                    <a:pt x="56" y="97"/>
                    <a:pt x="55" y="95"/>
                    <a:pt x="54" y="94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1" y="71"/>
                    <a:pt x="73" y="72"/>
                    <a:pt x="75" y="72"/>
                  </a:cubicBezTo>
                  <a:cubicBezTo>
                    <a:pt x="78" y="72"/>
                    <a:pt x="81" y="70"/>
                    <a:pt x="83" y="67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9"/>
                    <a:pt x="119" y="80"/>
                    <a:pt x="119" y="80"/>
                  </a:cubicBezTo>
                  <a:cubicBezTo>
                    <a:pt x="119" y="86"/>
                    <a:pt x="124" y="91"/>
                    <a:pt x="130" y="91"/>
                  </a:cubicBezTo>
                  <a:cubicBezTo>
                    <a:pt x="136" y="91"/>
                    <a:pt x="141" y="86"/>
                    <a:pt x="141" y="80"/>
                  </a:cubicBezTo>
                  <a:cubicBezTo>
                    <a:pt x="141" y="76"/>
                    <a:pt x="139" y="74"/>
                    <a:pt x="137" y="72"/>
                  </a:cubicBezTo>
                  <a:cubicBezTo>
                    <a:pt x="151" y="38"/>
                    <a:pt x="151" y="38"/>
                    <a:pt x="151" y="38"/>
                  </a:cubicBezTo>
                  <a:cubicBezTo>
                    <a:pt x="152" y="38"/>
                    <a:pt x="152" y="38"/>
                    <a:pt x="153" y="38"/>
                  </a:cubicBezTo>
                  <a:cubicBezTo>
                    <a:pt x="159" y="38"/>
                    <a:pt x="163" y="33"/>
                    <a:pt x="16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Oval 140"/>
            <p:cNvSpPr>
              <a:spLocks noChangeArrowheads="1"/>
            </p:cNvSpPr>
            <p:nvPr/>
          </p:nvSpPr>
          <p:spPr bwMode="auto">
            <a:xfrm>
              <a:off x="8589729" y="131256"/>
              <a:ext cx="43166" cy="431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141"/>
            <p:cNvSpPr/>
            <p:nvPr/>
          </p:nvSpPr>
          <p:spPr bwMode="auto">
            <a:xfrm>
              <a:off x="8417071" y="598217"/>
              <a:ext cx="188354" cy="388482"/>
            </a:xfrm>
            <a:custGeom>
              <a:avLst/>
              <a:gdLst>
                <a:gd name="T0" fmla="*/ 47 w 48"/>
                <a:gd name="T1" fmla="*/ 88 h 99"/>
                <a:gd name="T2" fmla="*/ 42 w 48"/>
                <a:gd name="T3" fmla="*/ 97 h 99"/>
                <a:gd name="T4" fmla="*/ 33 w 48"/>
                <a:gd name="T5" fmla="*/ 93 h 99"/>
                <a:gd name="T6" fmla="*/ 0 w 48"/>
                <a:gd name="T7" fmla="*/ 0 h 99"/>
                <a:gd name="T8" fmla="*/ 16 w 48"/>
                <a:gd name="T9" fmla="*/ 0 h 99"/>
                <a:gd name="T10" fmla="*/ 47 w 48"/>
                <a:gd name="T11" fmla="*/ 8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99">
                  <a:moveTo>
                    <a:pt x="47" y="88"/>
                  </a:moveTo>
                  <a:cubicBezTo>
                    <a:pt x="48" y="92"/>
                    <a:pt x="46" y="96"/>
                    <a:pt x="42" y="97"/>
                  </a:cubicBezTo>
                  <a:cubicBezTo>
                    <a:pt x="39" y="99"/>
                    <a:pt x="34" y="97"/>
                    <a:pt x="33" y="9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4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0" name="Oval 142"/>
            <p:cNvSpPr>
              <a:spLocks noChangeArrowheads="1"/>
            </p:cNvSpPr>
            <p:nvPr/>
          </p:nvSpPr>
          <p:spPr bwMode="auto">
            <a:xfrm>
              <a:off x="8503400" y="343154"/>
              <a:ext cx="43166" cy="392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143"/>
            <p:cNvSpPr/>
            <p:nvPr/>
          </p:nvSpPr>
          <p:spPr bwMode="auto">
            <a:xfrm>
              <a:off x="8165933" y="598217"/>
              <a:ext cx="192280" cy="388482"/>
            </a:xfrm>
            <a:custGeom>
              <a:avLst/>
              <a:gdLst>
                <a:gd name="T0" fmla="*/ 49 w 49"/>
                <a:gd name="T1" fmla="*/ 0 h 99"/>
                <a:gd name="T2" fmla="*/ 15 w 49"/>
                <a:gd name="T3" fmla="*/ 93 h 99"/>
                <a:gd name="T4" fmla="*/ 6 w 49"/>
                <a:gd name="T5" fmla="*/ 97 h 99"/>
                <a:gd name="T6" fmla="*/ 1 w 49"/>
                <a:gd name="T7" fmla="*/ 88 h 99"/>
                <a:gd name="T8" fmla="*/ 33 w 49"/>
                <a:gd name="T9" fmla="*/ 0 h 99"/>
                <a:gd name="T10" fmla="*/ 49 w 4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99">
                  <a:moveTo>
                    <a:pt x="49" y="0"/>
                  </a:moveTo>
                  <a:cubicBezTo>
                    <a:pt x="15" y="93"/>
                    <a:pt x="15" y="93"/>
                    <a:pt x="15" y="93"/>
                  </a:cubicBezTo>
                  <a:cubicBezTo>
                    <a:pt x="14" y="97"/>
                    <a:pt x="10" y="99"/>
                    <a:pt x="6" y="97"/>
                  </a:cubicBezTo>
                  <a:cubicBezTo>
                    <a:pt x="2" y="96"/>
                    <a:pt x="0" y="92"/>
                    <a:pt x="1" y="88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2" name="Oval 144"/>
            <p:cNvSpPr>
              <a:spLocks noChangeArrowheads="1"/>
            </p:cNvSpPr>
            <p:nvPr/>
          </p:nvSpPr>
          <p:spPr bwMode="auto">
            <a:xfrm>
              <a:off x="8283655" y="268598"/>
              <a:ext cx="43166" cy="431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3" name="Oval 145"/>
            <p:cNvSpPr>
              <a:spLocks noChangeArrowheads="1"/>
            </p:cNvSpPr>
            <p:nvPr/>
          </p:nvSpPr>
          <p:spPr bwMode="auto">
            <a:xfrm>
              <a:off x="8169855" y="413787"/>
              <a:ext cx="43166" cy="431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47769" y="4910455"/>
            <a:ext cx="454242" cy="456074"/>
            <a:chOff x="3051176" y="6546851"/>
            <a:chExt cx="393700" cy="395288"/>
          </a:xfrm>
          <a:solidFill>
            <a:schemeClr val="bg1"/>
          </a:solidFill>
        </p:grpSpPr>
        <p:sp>
          <p:nvSpPr>
            <p:cNvPr id="35" name="Freeform 467"/>
            <p:cNvSpPr>
              <a:spLocks noEditPoints="1"/>
            </p:cNvSpPr>
            <p:nvPr/>
          </p:nvSpPr>
          <p:spPr bwMode="auto">
            <a:xfrm>
              <a:off x="3051176" y="6546851"/>
              <a:ext cx="393700" cy="395288"/>
            </a:xfrm>
            <a:custGeom>
              <a:avLst/>
              <a:gdLst>
                <a:gd name="T0" fmla="*/ 14 w 249"/>
                <a:gd name="T1" fmla="*/ 58 h 249"/>
                <a:gd name="T2" fmla="*/ 59 w 249"/>
                <a:gd name="T3" fmla="*/ 14 h 249"/>
                <a:gd name="T4" fmla="*/ 85 w 249"/>
                <a:gd name="T5" fmla="*/ 40 h 249"/>
                <a:gd name="T6" fmla="*/ 93 w 249"/>
                <a:gd name="T7" fmla="*/ 36 h 249"/>
                <a:gd name="T8" fmla="*/ 93 w 249"/>
                <a:gd name="T9" fmla="*/ 0 h 249"/>
                <a:gd name="T10" fmla="*/ 156 w 249"/>
                <a:gd name="T11" fmla="*/ 0 h 249"/>
                <a:gd name="T12" fmla="*/ 156 w 249"/>
                <a:gd name="T13" fmla="*/ 36 h 249"/>
                <a:gd name="T14" fmla="*/ 165 w 249"/>
                <a:gd name="T15" fmla="*/ 40 h 249"/>
                <a:gd name="T16" fmla="*/ 191 w 249"/>
                <a:gd name="T17" fmla="*/ 14 h 249"/>
                <a:gd name="T18" fmla="*/ 235 w 249"/>
                <a:gd name="T19" fmla="*/ 58 h 249"/>
                <a:gd name="T20" fmla="*/ 209 w 249"/>
                <a:gd name="T21" fmla="*/ 84 h 249"/>
                <a:gd name="T22" fmla="*/ 213 w 249"/>
                <a:gd name="T23" fmla="*/ 93 h 249"/>
                <a:gd name="T24" fmla="*/ 249 w 249"/>
                <a:gd name="T25" fmla="*/ 93 h 249"/>
                <a:gd name="T26" fmla="*/ 249 w 249"/>
                <a:gd name="T27" fmla="*/ 156 h 249"/>
                <a:gd name="T28" fmla="*/ 213 w 249"/>
                <a:gd name="T29" fmla="*/ 156 h 249"/>
                <a:gd name="T30" fmla="*/ 209 w 249"/>
                <a:gd name="T31" fmla="*/ 164 h 249"/>
                <a:gd name="T32" fmla="*/ 235 w 249"/>
                <a:gd name="T33" fmla="*/ 190 h 249"/>
                <a:gd name="T34" fmla="*/ 191 w 249"/>
                <a:gd name="T35" fmla="*/ 235 h 249"/>
                <a:gd name="T36" fmla="*/ 165 w 249"/>
                <a:gd name="T37" fmla="*/ 209 h 249"/>
                <a:gd name="T38" fmla="*/ 156 w 249"/>
                <a:gd name="T39" fmla="*/ 212 h 249"/>
                <a:gd name="T40" fmla="*/ 156 w 249"/>
                <a:gd name="T41" fmla="*/ 249 h 249"/>
                <a:gd name="T42" fmla="*/ 93 w 249"/>
                <a:gd name="T43" fmla="*/ 249 h 249"/>
                <a:gd name="T44" fmla="*/ 93 w 249"/>
                <a:gd name="T45" fmla="*/ 212 h 249"/>
                <a:gd name="T46" fmla="*/ 85 w 249"/>
                <a:gd name="T47" fmla="*/ 209 h 249"/>
                <a:gd name="T48" fmla="*/ 59 w 249"/>
                <a:gd name="T49" fmla="*/ 235 h 249"/>
                <a:gd name="T50" fmla="*/ 14 w 249"/>
                <a:gd name="T51" fmla="*/ 190 h 249"/>
                <a:gd name="T52" fmla="*/ 40 w 249"/>
                <a:gd name="T53" fmla="*/ 164 h 249"/>
                <a:gd name="T54" fmla="*/ 37 w 249"/>
                <a:gd name="T55" fmla="*/ 156 h 249"/>
                <a:gd name="T56" fmla="*/ 0 w 249"/>
                <a:gd name="T57" fmla="*/ 156 h 249"/>
                <a:gd name="T58" fmla="*/ 0 w 249"/>
                <a:gd name="T59" fmla="*/ 93 h 249"/>
                <a:gd name="T60" fmla="*/ 37 w 249"/>
                <a:gd name="T61" fmla="*/ 93 h 249"/>
                <a:gd name="T62" fmla="*/ 40 w 249"/>
                <a:gd name="T63" fmla="*/ 84 h 249"/>
                <a:gd name="T64" fmla="*/ 14 w 249"/>
                <a:gd name="T65" fmla="*/ 58 h 249"/>
                <a:gd name="T66" fmla="*/ 199 w 249"/>
                <a:gd name="T67" fmla="*/ 124 h 249"/>
                <a:gd name="T68" fmla="*/ 125 w 249"/>
                <a:gd name="T69" fmla="*/ 50 h 249"/>
                <a:gd name="T70" fmla="*/ 50 w 249"/>
                <a:gd name="T71" fmla="*/ 124 h 249"/>
                <a:gd name="T72" fmla="*/ 125 w 249"/>
                <a:gd name="T73" fmla="*/ 199 h 249"/>
                <a:gd name="T74" fmla="*/ 199 w 249"/>
                <a:gd name="T75" fmla="*/ 12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9" h="249">
                  <a:moveTo>
                    <a:pt x="14" y="58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8" y="39"/>
                    <a:pt x="90" y="37"/>
                    <a:pt x="93" y="36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9" y="37"/>
                    <a:pt x="162" y="39"/>
                    <a:pt x="165" y="40"/>
                  </a:cubicBezTo>
                  <a:cubicBezTo>
                    <a:pt x="191" y="14"/>
                    <a:pt x="191" y="14"/>
                    <a:pt x="191" y="14"/>
                  </a:cubicBezTo>
                  <a:cubicBezTo>
                    <a:pt x="235" y="58"/>
                    <a:pt x="235" y="58"/>
                    <a:pt x="235" y="58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11" y="87"/>
                    <a:pt x="212" y="90"/>
                    <a:pt x="213" y="93"/>
                  </a:cubicBezTo>
                  <a:cubicBezTo>
                    <a:pt x="249" y="93"/>
                    <a:pt x="249" y="93"/>
                    <a:pt x="249" y="93"/>
                  </a:cubicBezTo>
                  <a:cubicBezTo>
                    <a:pt x="249" y="156"/>
                    <a:pt x="249" y="156"/>
                    <a:pt x="249" y="156"/>
                  </a:cubicBezTo>
                  <a:cubicBezTo>
                    <a:pt x="213" y="156"/>
                    <a:pt x="213" y="156"/>
                    <a:pt x="213" y="156"/>
                  </a:cubicBezTo>
                  <a:cubicBezTo>
                    <a:pt x="212" y="159"/>
                    <a:pt x="211" y="162"/>
                    <a:pt x="209" y="164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191" y="235"/>
                    <a:pt x="191" y="235"/>
                    <a:pt x="191" y="235"/>
                  </a:cubicBezTo>
                  <a:cubicBezTo>
                    <a:pt x="165" y="209"/>
                    <a:pt x="165" y="209"/>
                    <a:pt x="165" y="209"/>
                  </a:cubicBezTo>
                  <a:cubicBezTo>
                    <a:pt x="162" y="210"/>
                    <a:pt x="159" y="211"/>
                    <a:pt x="156" y="212"/>
                  </a:cubicBezTo>
                  <a:cubicBezTo>
                    <a:pt x="156" y="249"/>
                    <a:pt x="156" y="249"/>
                    <a:pt x="156" y="249"/>
                  </a:cubicBezTo>
                  <a:cubicBezTo>
                    <a:pt x="93" y="249"/>
                    <a:pt x="93" y="249"/>
                    <a:pt x="93" y="249"/>
                  </a:cubicBezTo>
                  <a:cubicBezTo>
                    <a:pt x="93" y="212"/>
                    <a:pt x="93" y="212"/>
                    <a:pt x="93" y="212"/>
                  </a:cubicBezTo>
                  <a:cubicBezTo>
                    <a:pt x="90" y="211"/>
                    <a:pt x="88" y="210"/>
                    <a:pt x="85" y="209"/>
                  </a:cubicBezTo>
                  <a:cubicBezTo>
                    <a:pt x="59" y="235"/>
                    <a:pt x="59" y="235"/>
                    <a:pt x="59" y="235"/>
                  </a:cubicBezTo>
                  <a:cubicBezTo>
                    <a:pt x="14" y="190"/>
                    <a:pt x="14" y="190"/>
                    <a:pt x="14" y="190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9" y="162"/>
                    <a:pt x="38" y="159"/>
                    <a:pt x="37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0"/>
                    <a:pt x="39" y="87"/>
                    <a:pt x="40" y="84"/>
                  </a:cubicBezTo>
                  <a:lnTo>
                    <a:pt x="14" y="58"/>
                  </a:lnTo>
                  <a:close/>
                  <a:moveTo>
                    <a:pt x="199" y="124"/>
                  </a:moveTo>
                  <a:cubicBezTo>
                    <a:pt x="199" y="83"/>
                    <a:pt x="166" y="50"/>
                    <a:pt x="125" y="50"/>
                  </a:cubicBezTo>
                  <a:cubicBezTo>
                    <a:pt x="84" y="50"/>
                    <a:pt x="50" y="83"/>
                    <a:pt x="50" y="124"/>
                  </a:cubicBezTo>
                  <a:cubicBezTo>
                    <a:pt x="50" y="165"/>
                    <a:pt x="84" y="199"/>
                    <a:pt x="125" y="199"/>
                  </a:cubicBezTo>
                  <a:cubicBezTo>
                    <a:pt x="166" y="199"/>
                    <a:pt x="199" y="165"/>
                    <a:pt x="199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468"/>
            <p:cNvSpPr>
              <a:spLocks noEditPoints="1"/>
            </p:cNvSpPr>
            <p:nvPr/>
          </p:nvSpPr>
          <p:spPr bwMode="auto">
            <a:xfrm>
              <a:off x="3228976" y="6657976"/>
              <a:ext cx="107950" cy="112713"/>
            </a:xfrm>
            <a:custGeom>
              <a:avLst/>
              <a:gdLst>
                <a:gd name="T0" fmla="*/ 13 w 68"/>
                <a:gd name="T1" fmla="*/ 71 h 71"/>
                <a:gd name="T2" fmla="*/ 0 w 68"/>
                <a:gd name="T3" fmla="*/ 58 h 71"/>
                <a:gd name="T4" fmla="*/ 4 w 68"/>
                <a:gd name="T5" fmla="*/ 48 h 71"/>
                <a:gd name="T6" fmla="*/ 4 w 68"/>
                <a:gd name="T7" fmla="*/ 7 h 71"/>
                <a:gd name="T8" fmla="*/ 11 w 68"/>
                <a:gd name="T9" fmla="*/ 0 h 71"/>
                <a:gd name="T10" fmla="*/ 17 w 68"/>
                <a:gd name="T11" fmla="*/ 7 h 71"/>
                <a:gd name="T12" fmla="*/ 17 w 68"/>
                <a:gd name="T13" fmla="*/ 45 h 71"/>
                <a:gd name="T14" fmla="*/ 25 w 68"/>
                <a:gd name="T15" fmla="*/ 50 h 71"/>
                <a:gd name="T16" fmla="*/ 60 w 68"/>
                <a:gd name="T17" fmla="*/ 46 h 71"/>
                <a:gd name="T18" fmla="*/ 67 w 68"/>
                <a:gd name="T19" fmla="*/ 51 h 71"/>
                <a:gd name="T20" fmla="*/ 62 w 68"/>
                <a:gd name="T21" fmla="*/ 59 h 71"/>
                <a:gd name="T22" fmla="*/ 26 w 68"/>
                <a:gd name="T23" fmla="*/ 63 h 71"/>
                <a:gd name="T24" fmla="*/ 13 w 68"/>
                <a:gd name="T25" fmla="*/ 71 h 71"/>
                <a:gd name="T26" fmla="*/ 19 w 68"/>
                <a:gd name="T27" fmla="*/ 58 h 71"/>
                <a:gd name="T28" fmla="*/ 13 w 68"/>
                <a:gd name="T29" fmla="*/ 51 h 71"/>
                <a:gd name="T30" fmla="*/ 6 w 68"/>
                <a:gd name="T31" fmla="*/ 58 h 71"/>
                <a:gd name="T32" fmla="*/ 13 w 68"/>
                <a:gd name="T33" fmla="*/ 64 h 71"/>
                <a:gd name="T34" fmla="*/ 19 w 68"/>
                <a:gd name="T35" fmla="*/ 5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71">
                  <a:moveTo>
                    <a:pt x="13" y="71"/>
                  </a:moveTo>
                  <a:cubicBezTo>
                    <a:pt x="6" y="71"/>
                    <a:pt x="0" y="65"/>
                    <a:pt x="0" y="58"/>
                  </a:cubicBezTo>
                  <a:cubicBezTo>
                    <a:pt x="0" y="54"/>
                    <a:pt x="1" y="50"/>
                    <a:pt x="4" y="4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3"/>
                    <a:pt x="7" y="0"/>
                    <a:pt x="11" y="0"/>
                  </a:cubicBezTo>
                  <a:cubicBezTo>
                    <a:pt x="14" y="0"/>
                    <a:pt x="17" y="3"/>
                    <a:pt x="17" y="7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46"/>
                    <a:pt x="23" y="48"/>
                    <a:pt x="25" y="50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4" y="46"/>
                    <a:pt x="67" y="48"/>
                    <a:pt x="67" y="51"/>
                  </a:cubicBezTo>
                  <a:cubicBezTo>
                    <a:pt x="68" y="55"/>
                    <a:pt x="65" y="58"/>
                    <a:pt x="62" y="5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3" y="68"/>
                    <a:pt x="19" y="71"/>
                    <a:pt x="13" y="71"/>
                  </a:cubicBezTo>
                  <a:close/>
                  <a:moveTo>
                    <a:pt x="19" y="58"/>
                  </a:moveTo>
                  <a:cubicBezTo>
                    <a:pt x="19" y="54"/>
                    <a:pt x="16" y="51"/>
                    <a:pt x="13" y="51"/>
                  </a:cubicBezTo>
                  <a:cubicBezTo>
                    <a:pt x="9" y="51"/>
                    <a:pt x="6" y="54"/>
                    <a:pt x="6" y="58"/>
                  </a:cubicBezTo>
                  <a:cubicBezTo>
                    <a:pt x="6" y="61"/>
                    <a:pt x="9" y="64"/>
                    <a:pt x="13" y="64"/>
                  </a:cubicBezTo>
                  <a:cubicBezTo>
                    <a:pt x="16" y="64"/>
                    <a:pt x="19" y="61"/>
                    <a:pt x="19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0457172" y="531965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75%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52776" y="479708"/>
            <a:ext cx="60109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Large language models</a:t>
            </a:r>
            <a:r>
              <a:rPr lang="en-US" altLang="zh-CN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 (LLM)</a:t>
            </a:r>
            <a:endParaRPr lang="en-US" altLang="zh-CN" dirty="0">
              <a:latin typeface="Arial Rounded MT Bold" panose="020F0704030504030204" charset="0"/>
              <a:ea typeface="+mn-ea"/>
              <a:cs typeface="Arial Rounded MT Bold" panose="020F070403050403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4800" y="4528185"/>
            <a:ext cx="53143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</a:rPr>
              <a:t>erve as a fundamental building block of natural language processing (NLP)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2" name="图片 11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25" y="1820545"/>
            <a:ext cx="3868420" cy="386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  <p:bldLst>
      <p:bldP spid="5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94815" y="2110105"/>
            <a:ext cx="565213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  <a:sym typeface="+mn-lt"/>
              </a:rPr>
              <a:t>I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  <a:sym typeface="+mn-lt"/>
              </a:rPr>
              <a:t>f one unit decides to shut down the model, it cannot be used anymore. 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  <a:sym typeface="+mn-lt"/>
              </a:rPr>
              <a:t>S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  <a:sym typeface="+mn-lt"/>
              </a:rPr>
              <a:t>ome dishonest units may design their own models and feed them unhealthy training data.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428321" y="2343573"/>
            <a:ext cx="0" cy="3156731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</p:cxnSp>
      <p:grpSp>
        <p:nvGrpSpPr>
          <p:cNvPr id="25" name="组合 24"/>
          <p:cNvGrpSpPr/>
          <p:nvPr/>
        </p:nvGrpSpPr>
        <p:grpSpPr>
          <a:xfrm>
            <a:off x="989208" y="2629619"/>
            <a:ext cx="396036" cy="468550"/>
            <a:chOff x="7985427" y="-2162"/>
            <a:chExt cx="835822" cy="988861"/>
          </a:xfrm>
          <a:solidFill>
            <a:schemeClr val="bg1"/>
          </a:solidFill>
        </p:grpSpPr>
        <p:sp>
          <p:nvSpPr>
            <p:cNvPr id="26" name="Freeform 138"/>
            <p:cNvSpPr/>
            <p:nvPr/>
          </p:nvSpPr>
          <p:spPr bwMode="auto">
            <a:xfrm>
              <a:off x="7985427" y="-2162"/>
              <a:ext cx="835822" cy="31393"/>
            </a:xfrm>
            <a:custGeom>
              <a:avLst/>
              <a:gdLst>
                <a:gd name="T0" fmla="*/ 213 w 213"/>
                <a:gd name="T1" fmla="*/ 8 h 8"/>
                <a:gd name="T2" fmla="*/ 0 w 213"/>
                <a:gd name="T3" fmla="*/ 8 h 8"/>
                <a:gd name="T4" fmla="*/ 8 w 213"/>
                <a:gd name="T5" fmla="*/ 0 h 8"/>
                <a:gd name="T6" fmla="*/ 205 w 213"/>
                <a:gd name="T7" fmla="*/ 0 h 8"/>
                <a:gd name="T8" fmla="*/ 213 w 213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8">
                  <a:moveTo>
                    <a:pt x="213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9" y="0"/>
                    <a:pt x="213" y="4"/>
                    <a:pt x="2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139"/>
            <p:cNvSpPr>
              <a:spLocks noEditPoints="1"/>
            </p:cNvSpPr>
            <p:nvPr/>
          </p:nvSpPr>
          <p:spPr bwMode="auto">
            <a:xfrm>
              <a:off x="8012894" y="48852"/>
              <a:ext cx="780885" cy="529747"/>
            </a:xfrm>
            <a:custGeom>
              <a:avLst/>
              <a:gdLst>
                <a:gd name="T0" fmla="*/ 199 w 199"/>
                <a:gd name="T1" fmla="*/ 0 h 135"/>
                <a:gd name="T2" fmla="*/ 199 w 199"/>
                <a:gd name="T3" fmla="*/ 135 h 135"/>
                <a:gd name="T4" fmla="*/ 0 w 199"/>
                <a:gd name="T5" fmla="*/ 135 h 135"/>
                <a:gd name="T6" fmla="*/ 0 w 199"/>
                <a:gd name="T7" fmla="*/ 0 h 135"/>
                <a:gd name="T8" fmla="*/ 199 w 199"/>
                <a:gd name="T9" fmla="*/ 0 h 135"/>
                <a:gd name="T10" fmla="*/ 163 w 199"/>
                <a:gd name="T11" fmla="*/ 27 h 135"/>
                <a:gd name="T12" fmla="*/ 153 w 199"/>
                <a:gd name="T13" fmla="*/ 16 h 135"/>
                <a:gd name="T14" fmla="*/ 142 w 199"/>
                <a:gd name="T15" fmla="*/ 27 h 135"/>
                <a:gd name="T16" fmla="*/ 145 w 199"/>
                <a:gd name="T17" fmla="*/ 34 h 135"/>
                <a:gd name="T18" fmla="*/ 130 w 199"/>
                <a:gd name="T19" fmla="*/ 69 h 135"/>
                <a:gd name="T20" fmla="*/ 130 w 199"/>
                <a:gd name="T21" fmla="*/ 69 h 135"/>
                <a:gd name="T22" fmla="*/ 121 w 199"/>
                <a:gd name="T23" fmla="*/ 73 h 135"/>
                <a:gd name="T24" fmla="*/ 86 w 199"/>
                <a:gd name="T25" fmla="*/ 60 h 135"/>
                <a:gd name="T26" fmla="*/ 75 w 199"/>
                <a:gd name="T27" fmla="*/ 50 h 135"/>
                <a:gd name="T28" fmla="*/ 64 w 199"/>
                <a:gd name="T29" fmla="*/ 61 h 135"/>
                <a:gd name="T30" fmla="*/ 65 w 199"/>
                <a:gd name="T31" fmla="*/ 65 h 135"/>
                <a:gd name="T32" fmla="*/ 48 w 199"/>
                <a:gd name="T33" fmla="*/ 89 h 135"/>
                <a:gd name="T34" fmla="*/ 45 w 199"/>
                <a:gd name="T35" fmla="*/ 89 h 135"/>
                <a:gd name="T36" fmla="*/ 34 w 199"/>
                <a:gd name="T37" fmla="*/ 100 h 135"/>
                <a:gd name="T38" fmla="*/ 45 w 199"/>
                <a:gd name="T39" fmla="*/ 111 h 135"/>
                <a:gd name="T40" fmla="*/ 56 w 199"/>
                <a:gd name="T41" fmla="*/ 100 h 135"/>
                <a:gd name="T42" fmla="*/ 54 w 199"/>
                <a:gd name="T43" fmla="*/ 94 h 135"/>
                <a:gd name="T44" fmla="*/ 70 w 199"/>
                <a:gd name="T45" fmla="*/ 71 h 135"/>
                <a:gd name="T46" fmla="*/ 75 w 199"/>
                <a:gd name="T47" fmla="*/ 72 h 135"/>
                <a:gd name="T48" fmla="*/ 83 w 199"/>
                <a:gd name="T49" fmla="*/ 67 h 135"/>
                <a:gd name="T50" fmla="*/ 119 w 199"/>
                <a:gd name="T51" fmla="*/ 79 h 135"/>
                <a:gd name="T52" fmla="*/ 119 w 199"/>
                <a:gd name="T53" fmla="*/ 80 h 135"/>
                <a:gd name="T54" fmla="*/ 130 w 199"/>
                <a:gd name="T55" fmla="*/ 91 h 135"/>
                <a:gd name="T56" fmla="*/ 141 w 199"/>
                <a:gd name="T57" fmla="*/ 80 h 135"/>
                <a:gd name="T58" fmla="*/ 137 w 199"/>
                <a:gd name="T59" fmla="*/ 72 h 135"/>
                <a:gd name="T60" fmla="*/ 151 w 199"/>
                <a:gd name="T61" fmla="*/ 38 h 135"/>
                <a:gd name="T62" fmla="*/ 153 w 199"/>
                <a:gd name="T63" fmla="*/ 38 h 135"/>
                <a:gd name="T64" fmla="*/ 163 w 199"/>
                <a:gd name="T65" fmla="*/ 2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135">
                  <a:moveTo>
                    <a:pt x="199" y="0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9" y="0"/>
                  </a:lnTo>
                  <a:close/>
                  <a:moveTo>
                    <a:pt x="163" y="27"/>
                  </a:moveTo>
                  <a:cubicBezTo>
                    <a:pt x="163" y="21"/>
                    <a:pt x="159" y="16"/>
                    <a:pt x="153" y="16"/>
                  </a:cubicBezTo>
                  <a:cubicBezTo>
                    <a:pt x="146" y="16"/>
                    <a:pt x="142" y="21"/>
                    <a:pt x="142" y="27"/>
                  </a:cubicBezTo>
                  <a:cubicBezTo>
                    <a:pt x="142" y="30"/>
                    <a:pt x="143" y="32"/>
                    <a:pt x="145" y="34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26" y="69"/>
                    <a:pt x="123" y="70"/>
                    <a:pt x="121" y="73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54"/>
                    <a:pt x="80" y="50"/>
                    <a:pt x="75" y="50"/>
                  </a:cubicBezTo>
                  <a:cubicBezTo>
                    <a:pt x="69" y="50"/>
                    <a:pt x="64" y="55"/>
                    <a:pt x="64" y="61"/>
                  </a:cubicBezTo>
                  <a:cubicBezTo>
                    <a:pt x="64" y="62"/>
                    <a:pt x="64" y="64"/>
                    <a:pt x="65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7" y="89"/>
                    <a:pt x="46" y="89"/>
                    <a:pt x="45" y="89"/>
                  </a:cubicBezTo>
                  <a:cubicBezTo>
                    <a:pt x="39" y="89"/>
                    <a:pt x="34" y="94"/>
                    <a:pt x="34" y="100"/>
                  </a:cubicBezTo>
                  <a:cubicBezTo>
                    <a:pt x="34" y="106"/>
                    <a:pt x="39" y="111"/>
                    <a:pt x="45" y="111"/>
                  </a:cubicBezTo>
                  <a:cubicBezTo>
                    <a:pt x="51" y="111"/>
                    <a:pt x="56" y="106"/>
                    <a:pt x="56" y="100"/>
                  </a:cubicBezTo>
                  <a:cubicBezTo>
                    <a:pt x="56" y="97"/>
                    <a:pt x="55" y="95"/>
                    <a:pt x="54" y="94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1" y="71"/>
                    <a:pt x="73" y="72"/>
                    <a:pt x="75" y="72"/>
                  </a:cubicBezTo>
                  <a:cubicBezTo>
                    <a:pt x="78" y="72"/>
                    <a:pt x="81" y="70"/>
                    <a:pt x="83" y="67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9"/>
                    <a:pt x="119" y="80"/>
                    <a:pt x="119" y="80"/>
                  </a:cubicBezTo>
                  <a:cubicBezTo>
                    <a:pt x="119" y="86"/>
                    <a:pt x="124" y="91"/>
                    <a:pt x="130" y="91"/>
                  </a:cubicBezTo>
                  <a:cubicBezTo>
                    <a:pt x="136" y="91"/>
                    <a:pt x="141" y="86"/>
                    <a:pt x="141" y="80"/>
                  </a:cubicBezTo>
                  <a:cubicBezTo>
                    <a:pt x="141" y="76"/>
                    <a:pt x="139" y="74"/>
                    <a:pt x="137" y="72"/>
                  </a:cubicBezTo>
                  <a:cubicBezTo>
                    <a:pt x="151" y="38"/>
                    <a:pt x="151" y="38"/>
                    <a:pt x="151" y="38"/>
                  </a:cubicBezTo>
                  <a:cubicBezTo>
                    <a:pt x="152" y="38"/>
                    <a:pt x="152" y="38"/>
                    <a:pt x="153" y="38"/>
                  </a:cubicBezTo>
                  <a:cubicBezTo>
                    <a:pt x="159" y="38"/>
                    <a:pt x="163" y="33"/>
                    <a:pt x="16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Oval 140"/>
            <p:cNvSpPr>
              <a:spLocks noChangeArrowheads="1"/>
            </p:cNvSpPr>
            <p:nvPr/>
          </p:nvSpPr>
          <p:spPr bwMode="auto">
            <a:xfrm>
              <a:off x="8589729" y="131256"/>
              <a:ext cx="43166" cy="431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141"/>
            <p:cNvSpPr/>
            <p:nvPr/>
          </p:nvSpPr>
          <p:spPr bwMode="auto">
            <a:xfrm>
              <a:off x="8417071" y="598217"/>
              <a:ext cx="188354" cy="388482"/>
            </a:xfrm>
            <a:custGeom>
              <a:avLst/>
              <a:gdLst>
                <a:gd name="T0" fmla="*/ 47 w 48"/>
                <a:gd name="T1" fmla="*/ 88 h 99"/>
                <a:gd name="T2" fmla="*/ 42 w 48"/>
                <a:gd name="T3" fmla="*/ 97 h 99"/>
                <a:gd name="T4" fmla="*/ 33 w 48"/>
                <a:gd name="T5" fmla="*/ 93 h 99"/>
                <a:gd name="T6" fmla="*/ 0 w 48"/>
                <a:gd name="T7" fmla="*/ 0 h 99"/>
                <a:gd name="T8" fmla="*/ 16 w 48"/>
                <a:gd name="T9" fmla="*/ 0 h 99"/>
                <a:gd name="T10" fmla="*/ 47 w 48"/>
                <a:gd name="T11" fmla="*/ 8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99">
                  <a:moveTo>
                    <a:pt x="47" y="88"/>
                  </a:moveTo>
                  <a:cubicBezTo>
                    <a:pt x="48" y="92"/>
                    <a:pt x="46" y="96"/>
                    <a:pt x="42" y="97"/>
                  </a:cubicBezTo>
                  <a:cubicBezTo>
                    <a:pt x="39" y="99"/>
                    <a:pt x="34" y="97"/>
                    <a:pt x="33" y="9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4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0" name="Oval 142"/>
            <p:cNvSpPr>
              <a:spLocks noChangeArrowheads="1"/>
            </p:cNvSpPr>
            <p:nvPr/>
          </p:nvSpPr>
          <p:spPr bwMode="auto">
            <a:xfrm>
              <a:off x="8503400" y="343154"/>
              <a:ext cx="43166" cy="392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143"/>
            <p:cNvSpPr/>
            <p:nvPr/>
          </p:nvSpPr>
          <p:spPr bwMode="auto">
            <a:xfrm>
              <a:off x="8165933" y="598217"/>
              <a:ext cx="192280" cy="388482"/>
            </a:xfrm>
            <a:custGeom>
              <a:avLst/>
              <a:gdLst>
                <a:gd name="T0" fmla="*/ 49 w 49"/>
                <a:gd name="T1" fmla="*/ 0 h 99"/>
                <a:gd name="T2" fmla="*/ 15 w 49"/>
                <a:gd name="T3" fmla="*/ 93 h 99"/>
                <a:gd name="T4" fmla="*/ 6 w 49"/>
                <a:gd name="T5" fmla="*/ 97 h 99"/>
                <a:gd name="T6" fmla="*/ 1 w 49"/>
                <a:gd name="T7" fmla="*/ 88 h 99"/>
                <a:gd name="T8" fmla="*/ 33 w 49"/>
                <a:gd name="T9" fmla="*/ 0 h 99"/>
                <a:gd name="T10" fmla="*/ 49 w 4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99">
                  <a:moveTo>
                    <a:pt x="49" y="0"/>
                  </a:moveTo>
                  <a:cubicBezTo>
                    <a:pt x="15" y="93"/>
                    <a:pt x="15" y="93"/>
                    <a:pt x="15" y="93"/>
                  </a:cubicBezTo>
                  <a:cubicBezTo>
                    <a:pt x="14" y="97"/>
                    <a:pt x="10" y="99"/>
                    <a:pt x="6" y="97"/>
                  </a:cubicBezTo>
                  <a:cubicBezTo>
                    <a:pt x="2" y="96"/>
                    <a:pt x="0" y="92"/>
                    <a:pt x="1" y="88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2" name="Oval 144"/>
            <p:cNvSpPr>
              <a:spLocks noChangeArrowheads="1"/>
            </p:cNvSpPr>
            <p:nvPr/>
          </p:nvSpPr>
          <p:spPr bwMode="auto">
            <a:xfrm>
              <a:off x="8283655" y="268598"/>
              <a:ext cx="43166" cy="431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3" name="Oval 145"/>
            <p:cNvSpPr>
              <a:spLocks noChangeArrowheads="1"/>
            </p:cNvSpPr>
            <p:nvPr/>
          </p:nvSpPr>
          <p:spPr bwMode="auto">
            <a:xfrm>
              <a:off x="8169855" y="413787"/>
              <a:ext cx="43166" cy="431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76039" y="4097020"/>
            <a:ext cx="454242" cy="456074"/>
            <a:chOff x="3051176" y="6546851"/>
            <a:chExt cx="393700" cy="395288"/>
          </a:xfrm>
          <a:solidFill>
            <a:schemeClr val="bg1"/>
          </a:solidFill>
        </p:grpSpPr>
        <p:sp>
          <p:nvSpPr>
            <p:cNvPr id="35" name="Freeform 467"/>
            <p:cNvSpPr>
              <a:spLocks noEditPoints="1"/>
            </p:cNvSpPr>
            <p:nvPr/>
          </p:nvSpPr>
          <p:spPr bwMode="auto">
            <a:xfrm>
              <a:off x="3051176" y="6546851"/>
              <a:ext cx="393700" cy="395288"/>
            </a:xfrm>
            <a:custGeom>
              <a:avLst/>
              <a:gdLst>
                <a:gd name="T0" fmla="*/ 14 w 249"/>
                <a:gd name="T1" fmla="*/ 58 h 249"/>
                <a:gd name="T2" fmla="*/ 59 w 249"/>
                <a:gd name="T3" fmla="*/ 14 h 249"/>
                <a:gd name="T4" fmla="*/ 85 w 249"/>
                <a:gd name="T5" fmla="*/ 40 h 249"/>
                <a:gd name="T6" fmla="*/ 93 w 249"/>
                <a:gd name="T7" fmla="*/ 36 h 249"/>
                <a:gd name="T8" fmla="*/ 93 w 249"/>
                <a:gd name="T9" fmla="*/ 0 h 249"/>
                <a:gd name="T10" fmla="*/ 156 w 249"/>
                <a:gd name="T11" fmla="*/ 0 h 249"/>
                <a:gd name="T12" fmla="*/ 156 w 249"/>
                <a:gd name="T13" fmla="*/ 36 h 249"/>
                <a:gd name="T14" fmla="*/ 165 w 249"/>
                <a:gd name="T15" fmla="*/ 40 h 249"/>
                <a:gd name="T16" fmla="*/ 191 w 249"/>
                <a:gd name="T17" fmla="*/ 14 h 249"/>
                <a:gd name="T18" fmla="*/ 235 w 249"/>
                <a:gd name="T19" fmla="*/ 58 h 249"/>
                <a:gd name="T20" fmla="*/ 209 w 249"/>
                <a:gd name="T21" fmla="*/ 84 h 249"/>
                <a:gd name="T22" fmla="*/ 213 w 249"/>
                <a:gd name="T23" fmla="*/ 93 h 249"/>
                <a:gd name="T24" fmla="*/ 249 w 249"/>
                <a:gd name="T25" fmla="*/ 93 h 249"/>
                <a:gd name="T26" fmla="*/ 249 w 249"/>
                <a:gd name="T27" fmla="*/ 156 h 249"/>
                <a:gd name="T28" fmla="*/ 213 w 249"/>
                <a:gd name="T29" fmla="*/ 156 h 249"/>
                <a:gd name="T30" fmla="*/ 209 w 249"/>
                <a:gd name="T31" fmla="*/ 164 h 249"/>
                <a:gd name="T32" fmla="*/ 235 w 249"/>
                <a:gd name="T33" fmla="*/ 190 h 249"/>
                <a:gd name="T34" fmla="*/ 191 w 249"/>
                <a:gd name="T35" fmla="*/ 235 h 249"/>
                <a:gd name="T36" fmla="*/ 165 w 249"/>
                <a:gd name="T37" fmla="*/ 209 h 249"/>
                <a:gd name="T38" fmla="*/ 156 w 249"/>
                <a:gd name="T39" fmla="*/ 212 h 249"/>
                <a:gd name="T40" fmla="*/ 156 w 249"/>
                <a:gd name="T41" fmla="*/ 249 h 249"/>
                <a:gd name="T42" fmla="*/ 93 w 249"/>
                <a:gd name="T43" fmla="*/ 249 h 249"/>
                <a:gd name="T44" fmla="*/ 93 w 249"/>
                <a:gd name="T45" fmla="*/ 212 h 249"/>
                <a:gd name="T46" fmla="*/ 85 w 249"/>
                <a:gd name="T47" fmla="*/ 209 h 249"/>
                <a:gd name="T48" fmla="*/ 59 w 249"/>
                <a:gd name="T49" fmla="*/ 235 h 249"/>
                <a:gd name="T50" fmla="*/ 14 w 249"/>
                <a:gd name="T51" fmla="*/ 190 h 249"/>
                <a:gd name="T52" fmla="*/ 40 w 249"/>
                <a:gd name="T53" fmla="*/ 164 h 249"/>
                <a:gd name="T54" fmla="*/ 37 w 249"/>
                <a:gd name="T55" fmla="*/ 156 h 249"/>
                <a:gd name="T56" fmla="*/ 0 w 249"/>
                <a:gd name="T57" fmla="*/ 156 h 249"/>
                <a:gd name="T58" fmla="*/ 0 w 249"/>
                <a:gd name="T59" fmla="*/ 93 h 249"/>
                <a:gd name="T60" fmla="*/ 37 w 249"/>
                <a:gd name="T61" fmla="*/ 93 h 249"/>
                <a:gd name="T62" fmla="*/ 40 w 249"/>
                <a:gd name="T63" fmla="*/ 84 h 249"/>
                <a:gd name="T64" fmla="*/ 14 w 249"/>
                <a:gd name="T65" fmla="*/ 58 h 249"/>
                <a:gd name="T66" fmla="*/ 199 w 249"/>
                <a:gd name="T67" fmla="*/ 124 h 249"/>
                <a:gd name="T68" fmla="*/ 125 w 249"/>
                <a:gd name="T69" fmla="*/ 50 h 249"/>
                <a:gd name="T70" fmla="*/ 50 w 249"/>
                <a:gd name="T71" fmla="*/ 124 h 249"/>
                <a:gd name="T72" fmla="*/ 125 w 249"/>
                <a:gd name="T73" fmla="*/ 199 h 249"/>
                <a:gd name="T74" fmla="*/ 199 w 249"/>
                <a:gd name="T75" fmla="*/ 12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9" h="249">
                  <a:moveTo>
                    <a:pt x="14" y="58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8" y="39"/>
                    <a:pt x="90" y="37"/>
                    <a:pt x="93" y="36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9" y="37"/>
                    <a:pt x="162" y="39"/>
                    <a:pt x="165" y="40"/>
                  </a:cubicBezTo>
                  <a:cubicBezTo>
                    <a:pt x="191" y="14"/>
                    <a:pt x="191" y="14"/>
                    <a:pt x="191" y="14"/>
                  </a:cubicBezTo>
                  <a:cubicBezTo>
                    <a:pt x="235" y="58"/>
                    <a:pt x="235" y="58"/>
                    <a:pt x="235" y="58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11" y="87"/>
                    <a:pt x="212" y="90"/>
                    <a:pt x="213" y="93"/>
                  </a:cubicBezTo>
                  <a:cubicBezTo>
                    <a:pt x="249" y="93"/>
                    <a:pt x="249" y="93"/>
                    <a:pt x="249" y="93"/>
                  </a:cubicBezTo>
                  <a:cubicBezTo>
                    <a:pt x="249" y="156"/>
                    <a:pt x="249" y="156"/>
                    <a:pt x="249" y="156"/>
                  </a:cubicBezTo>
                  <a:cubicBezTo>
                    <a:pt x="213" y="156"/>
                    <a:pt x="213" y="156"/>
                    <a:pt x="213" y="156"/>
                  </a:cubicBezTo>
                  <a:cubicBezTo>
                    <a:pt x="212" y="159"/>
                    <a:pt x="211" y="162"/>
                    <a:pt x="209" y="164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191" y="235"/>
                    <a:pt x="191" y="235"/>
                    <a:pt x="191" y="235"/>
                  </a:cubicBezTo>
                  <a:cubicBezTo>
                    <a:pt x="165" y="209"/>
                    <a:pt x="165" y="209"/>
                    <a:pt x="165" y="209"/>
                  </a:cubicBezTo>
                  <a:cubicBezTo>
                    <a:pt x="162" y="210"/>
                    <a:pt x="159" y="211"/>
                    <a:pt x="156" y="212"/>
                  </a:cubicBezTo>
                  <a:cubicBezTo>
                    <a:pt x="156" y="249"/>
                    <a:pt x="156" y="249"/>
                    <a:pt x="156" y="249"/>
                  </a:cubicBezTo>
                  <a:cubicBezTo>
                    <a:pt x="93" y="249"/>
                    <a:pt x="93" y="249"/>
                    <a:pt x="93" y="249"/>
                  </a:cubicBezTo>
                  <a:cubicBezTo>
                    <a:pt x="93" y="212"/>
                    <a:pt x="93" y="212"/>
                    <a:pt x="93" y="212"/>
                  </a:cubicBezTo>
                  <a:cubicBezTo>
                    <a:pt x="90" y="211"/>
                    <a:pt x="88" y="210"/>
                    <a:pt x="85" y="209"/>
                  </a:cubicBezTo>
                  <a:cubicBezTo>
                    <a:pt x="59" y="235"/>
                    <a:pt x="59" y="235"/>
                    <a:pt x="59" y="235"/>
                  </a:cubicBezTo>
                  <a:cubicBezTo>
                    <a:pt x="14" y="190"/>
                    <a:pt x="14" y="190"/>
                    <a:pt x="14" y="190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9" y="162"/>
                    <a:pt x="38" y="159"/>
                    <a:pt x="37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0"/>
                    <a:pt x="39" y="87"/>
                    <a:pt x="40" y="84"/>
                  </a:cubicBezTo>
                  <a:lnTo>
                    <a:pt x="14" y="58"/>
                  </a:lnTo>
                  <a:close/>
                  <a:moveTo>
                    <a:pt x="199" y="124"/>
                  </a:moveTo>
                  <a:cubicBezTo>
                    <a:pt x="199" y="83"/>
                    <a:pt x="166" y="50"/>
                    <a:pt x="125" y="50"/>
                  </a:cubicBezTo>
                  <a:cubicBezTo>
                    <a:pt x="84" y="50"/>
                    <a:pt x="50" y="83"/>
                    <a:pt x="50" y="124"/>
                  </a:cubicBezTo>
                  <a:cubicBezTo>
                    <a:pt x="50" y="165"/>
                    <a:pt x="84" y="199"/>
                    <a:pt x="125" y="199"/>
                  </a:cubicBezTo>
                  <a:cubicBezTo>
                    <a:pt x="166" y="199"/>
                    <a:pt x="199" y="165"/>
                    <a:pt x="199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468"/>
            <p:cNvSpPr>
              <a:spLocks noEditPoints="1"/>
            </p:cNvSpPr>
            <p:nvPr/>
          </p:nvSpPr>
          <p:spPr bwMode="auto">
            <a:xfrm>
              <a:off x="3228976" y="6657976"/>
              <a:ext cx="107950" cy="112713"/>
            </a:xfrm>
            <a:custGeom>
              <a:avLst/>
              <a:gdLst>
                <a:gd name="T0" fmla="*/ 13 w 68"/>
                <a:gd name="T1" fmla="*/ 71 h 71"/>
                <a:gd name="T2" fmla="*/ 0 w 68"/>
                <a:gd name="T3" fmla="*/ 58 h 71"/>
                <a:gd name="T4" fmla="*/ 4 w 68"/>
                <a:gd name="T5" fmla="*/ 48 h 71"/>
                <a:gd name="T6" fmla="*/ 4 w 68"/>
                <a:gd name="T7" fmla="*/ 7 h 71"/>
                <a:gd name="T8" fmla="*/ 11 w 68"/>
                <a:gd name="T9" fmla="*/ 0 h 71"/>
                <a:gd name="T10" fmla="*/ 17 w 68"/>
                <a:gd name="T11" fmla="*/ 7 h 71"/>
                <a:gd name="T12" fmla="*/ 17 w 68"/>
                <a:gd name="T13" fmla="*/ 45 h 71"/>
                <a:gd name="T14" fmla="*/ 25 w 68"/>
                <a:gd name="T15" fmla="*/ 50 h 71"/>
                <a:gd name="T16" fmla="*/ 60 w 68"/>
                <a:gd name="T17" fmla="*/ 46 h 71"/>
                <a:gd name="T18" fmla="*/ 67 w 68"/>
                <a:gd name="T19" fmla="*/ 51 h 71"/>
                <a:gd name="T20" fmla="*/ 62 w 68"/>
                <a:gd name="T21" fmla="*/ 59 h 71"/>
                <a:gd name="T22" fmla="*/ 26 w 68"/>
                <a:gd name="T23" fmla="*/ 63 h 71"/>
                <a:gd name="T24" fmla="*/ 13 w 68"/>
                <a:gd name="T25" fmla="*/ 71 h 71"/>
                <a:gd name="T26" fmla="*/ 19 w 68"/>
                <a:gd name="T27" fmla="*/ 58 h 71"/>
                <a:gd name="T28" fmla="*/ 13 w 68"/>
                <a:gd name="T29" fmla="*/ 51 h 71"/>
                <a:gd name="T30" fmla="*/ 6 w 68"/>
                <a:gd name="T31" fmla="*/ 58 h 71"/>
                <a:gd name="T32" fmla="*/ 13 w 68"/>
                <a:gd name="T33" fmla="*/ 64 h 71"/>
                <a:gd name="T34" fmla="*/ 19 w 68"/>
                <a:gd name="T35" fmla="*/ 5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71">
                  <a:moveTo>
                    <a:pt x="13" y="71"/>
                  </a:moveTo>
                  <a:cubicBezTo>
                    <a:pt x="6" y="71"/>
                    <a:pt x="0" y="65"/>
                    <a:pt x="0" y="58"/>
                  </a:cubicBezTo>
                  <a:cubicBezTo>
                    <a:pt x="0" y="54"/>
                    <a:pt x="1" y="50"/>
                    <a:pt x="4" y="4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3"/>
                    <a:pt x="7" y="0"/>
                    <a:pt x="11" y="0"/>
                  </a:cubicBezTo>
                  <a:cubicBezTo>
                    <a:pt x="14" y="0"/>
                    <a:pt x="17" y="3"/>
                    <a:pt x="17" y="7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46"/>
                    <a:pt x="23" y="48"/>
                    <a:pt x="25" y="50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4" y="46"/>
                    <a:pt x="67" y="48"/>
                    <a:pt x="67" y="51"/>
                  </a:cubicBezTo>
                  <a:cubicBezTo>
                    <a:pt x="68" y="55"/>
                    <a:pt x="65" y="58"/>
                    <a:pt x="62" y="5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3" y="68"/>
                    <a:pt x="19" y="71"/>
                    <a:pt x="13" y="71"/>
                  </a:cubicBezTo>
                  <a:close/>
                  <a:moveTo>
                    <a:pt x="19" y="58"/>
                  </a:moveTo>
                  <a:cubicBezTo>
                    <a:pt x="19" y="54"/>
                    <a:pt x="16" y="51"/>
                    <a:pt x="13" y="51"/>
                  </a:cubicBezTo>
                  <a:cubicBezTo>
                    <a:pt x="9" y="51"/>
                    <a:pt x="6" y="54"/>
                    <a:pt x="6" y="58"/>
                  </a:cubicBezTo>
                  <a:cubicBezTo>
                    <a:pt x="6" y="61"/>
                    <a:pt x="9" y="64"/>
                    <a:pt x="13" y="64"/>
                  </a:cubicBezTo>
                  <a:cubicBezTo>
                    <a:pt x="16" y="64"/>
                    <a:pt x="19" y="61"/>
                    <a:pt x="19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0457172" y="531965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75%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52776" y="479708"/>
            <a:ext cx="60109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Large language models</a:t>
            </a:r>
            <a:r>
              <a:rPr lang="en-US" altLang="zh-CN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 (LLM)</a:t>
            </a:r>
            <a:endParaRPr lang="en-US" altLang="zh-CN" dirty="0">
              <a:latin typeface="Arial Rounded MT Bold" panose="020F0704030504030204" charset="0"/>
              <a:ea typeface="+mn-ea"/>
              <a:cs typeface="Arial Rounded MT Bold" panose="020F0704030504030204" charset="0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69530" y="2110105"/>
            <a:ext cx="56521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  <a:sym typeface="+mn-lt"/>
              </a:rPr>
              <a:t>        </a:t>
            </a: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9E1EE"/>
                    </a:gs>
                    <a:gs pos="100000">
                      <a:srgbClr val="FFC3D4"/>
                    </a:gs>
                  </a:gsLst>
                  <a:lin ang="2700000" scaled="1"/>
                </a:gra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  <a:sym typeface="+mn-lt"/>
              </a:rPr>
              <a:t>All</a:t>
            </a:r>
            <a:endParaRPr kumimoji="0" lang="en-US" altLang="zh-CN" sz="5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89E1EE"/>
                  </a:gs>
                  <a:gs pos="100000">
                    <a:srgbClr val="FFC3D4"/>
                  </a:gs>
                </a:gsLst>
                <a:lin ang="2700000" scaled="1"/>
              </a:gradFill>
              <a:effectLst/>
              <a:uLnTx/>
              <a:uFillTx/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89E1EE"/>
                    </a:gs>
                    <a:gs pos="100000">
                      <a:srgbClr val="FFC3D4"/>
                    </a:gs>
                  </a:gsLst>
                  <a:lin ang="2700000" scaled="1"/>
                </a:gra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  <a:sym typeface="+mn-lt"/>
              </a:rPr>
              <a:t>Centralized</a:t>
            </a:r>
            <a:endParaRPr kumimoji="0" lang="en-US" altLang="zh-CN" sz="5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89E1EE"/>
                  </a:gs>
                  <a:gs pos="100000">
                    <a:srgbClr val="FFC3D4"/>
                  </a:gs>
                </a:gsLst>
                <a:lin ang="2700000" scaled="1"/>
              </a:gradFill>
              <a:effectLst/>
              <a:uLnTx/>
              <a:uFillTx/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pic>
        <p:nvPicPr>
          <p:cNvPr id="4" name="图片 3" descr="3b32313536303333313bb8d0ccbebac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3970" y="3068320"/>
            <a:ext cx="635000" cy="795020"/>
          </a:xfrm>
          <a:prstGeom prst="rect">
            <a:avLst/>
          </a:prstGeom>
        </p:spPr>
      </p:pic>
      <p:pic>
        <p:nvPicPr>
          <p:cNvPr id="6" name="图片 5" descr="下载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910" y="4355465"/>
            <a:ext cx="2764790" cy="1873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  <p:bldLst>
      <p:bldP spid="5" grpId="0"/>
      <p:bldP spid="39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0457172" y="531965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75%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52776" y="479708"/>
            <a:ext cx="38119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Try Decentralized!</a:t>
            </a:r>
            <a:endParaRPr lang="en-US" dirty="0">
              <a:latin typeface="Arial Rounded MT Bold" panose="020F0704030504030204" charset="0"/>
              <a:ea typeface="+mn-ea"/>
              <a:cs typeface="Arial Rounded MT Bold" panose="020F0704030504030204" charset="0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098675" y="1666240"/>
            <a:ext cx="7799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  <a:sym typeface="+mn-lt"/>
              </a:rPr>
              <a:t>      </a:t>
            </a: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3000">
                      <a:srgbClr val="FED7DC"/>
                    </a:gs>
                    <a:gs pos="100000">
                      <a:srgbClr val="C4FEFF"/>
                    </a:gs>
                  </a:gsLst>
                  <a:lin ang="5400000" scaled="1"/>
                </a:gra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  <a:sym typeface="+mn-lt"/>
              </a:rPr>
              <a:t>Go Decentralized</a:t>
            </a:r>
            <a:endParaRPr kumimoji="0" lang="en-US" altLang="zh-CN" sz="5400" b="1" i="0" u="none" strike="noStrike" kern="0" cap="none" spc="0" normalizeH="0" baseline="0" noProof="0" dirty="0">
              <a:ln>
                <a:noFill/>
              </a:ln>
              <a:gradFill>
                <a:gsLst>
                  <a:gs pos="43000">
                    <a:srgbClr val="FED7DC"/>
                  </a:gs>
                  <a:gs pos="100000">
                    <a:srgbClr val="C4FEFF"/>
                  </a:gs>
                </a:gsLst>
                <a:lin ang="5400000" scaled="1"/>
              </a:gradFill>
              <a:effectLst/>
              <a:uLnTx/>
              <a:uFillTx/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pic>
        <p:nvPicPr>
          <p:cNvPr id="4" name="图片 3" descr="3b32313536303333313bb8d0ccbebac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9480" y="1666240"/>
            <a:ext cx="703580" cy="92837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795645" y="3496945"/>
            <a:ext cx="6477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3000">
                      <a:srgbClr val="FED7DC"/>
                    </a:gs>
                    <a:gs pos="100000">
                      <a:srgbClr val="C4FEFF"/>
                    </a:gs>
                  </a:gsLst>
                  <a:lin ang="5400000" scaled="1"/>
                </a:gradFill>
                <a:effectLst/>
                <a:uLnTx/>
                <a:uFillTx/>
                <a:latin typeface="Cambria" panose="02040503050406030204" charset="0"/>
                <a:cs typeface="Cambria" panose="02040503050406030204" charset="0"/>
                <a:sym typeface="+mn-lt"/>
              </a:rPr>
              <a:t>Everyone Gives, Everyone Gains!</a:t>
            </a:r>
            <a:endParaRPr kumimoji="0" lang="en-US" altLang="zh-CN" sz="5400" b="1" i="0" u="none" strike="noStrike" kern="0" cap="none" spc="0" normalizeH="0" baseline="0" noProof="0" dirty="0">
              <a:ln>
                <a:noFill/>
              </a:ln>
              <a:gradFill>
                <a:gsLst>
                  <a:gs pos="43000">
                    <a:srgbClr val="FED7DC"/>
                  </a:gs>
                  <a:gs pos="100000">
                    <a:srgbClr val="C4FEFF"/>
                  </a:gs>
                </a:gsLst>
                <a:lin ang="5400000" scaled="1"/>
              </a:gradFill>
              <a:effectLst/>
              <a:uLnTx/>
              <a:uFillTx/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pic>
        <p:nvPicPr>
          <p:cNvPr id="8" name="图片 7" descr="下载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95" y="3327400"/>
            <a:ext cx="4379595" cy="245300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5619841" y="3050328"/>
            <a:ext cx="0" cy="3156731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  <p:bldLst>
      <p:bldP spid="39" grpId="0"/>
      <p:bldP spid="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b65ee98-c612-4a3f-a869-d29a9917183d"/>
          <p:cNvGrpSpPr>
            <a:grpSpLocks noChangeAspect="1"/>
          </p:cNvGrpSpPr>
          <p:nvPr/>
        </p:nvGrpSpPr>
        <p:grpSpPr>
          <a:xfrm>
            <a:off x="504190" y="1878965"/>
            <a:ext cx="11047095" cy="3499395"/>
            <a:chOff x="1452994" y="1763412"/>
            <a:chExt cx="11411965" cy="3614878"/>
          </a:xfrm>
        </p:grpSpPr>
        <p:grpSp>
          <p:nvGrpSpPr>
            <p:cNvPr id="4" name="Group 45"/>
            <p:cNvGrpSpPr/>
            <p:nvPr/>
          </p:nvGrpSpPr>
          <p:grpSpPr>
            <a:xfrm>
              <a:off x="4028967" y="1764068"/>
              <a:ext cx="1702906" cy="2525952"/>
              <a:chOff x="1665823" y="1764068"/>
              <a:chExt cx="1702906" cy="2525952"/>
            </a:xfrm>
          </p:grpSpPr>
          <p:sp>
            <p:nvSpPr>
              <p:cNvPr id="35" name="Rectangle: Rounded Corners 46"/>
              <p:cNvSpPr/>
              <p:nvPr/>
            </p:nvSpPr>
            <p:spPr>
              <a:xfrm>
                <a:off x="1665823" y="1764068"/>
                <a:ext cx="1702906" cy="2398174"/>
              </a:xfrm>
              <a:prstGeom prst="roundRect">
                <a:avLst/>
              </a:prstGeom>
              <a:solidFill>
                <a:srgbClr val="1259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1080000" anchor="t" anchorCtr="1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11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Isosceles Triangle 47"/>
              <p:cNvSpPr/>
              <p:nvPr/>
            </p:nvSpPr>
            <p:spPr>
              <a:xfrm rot="10800000">
                <a:off x="2397677" y="4113262"/>
                <a:ext cx="250164" cy="176758"/>
              </a:xfrm>
              <a:prstGeom prst="triangle">
                <a:avLst/>
              </a:prstGeom>
              <a:solidFill>
                <a:srgbClr val="1259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48"/>
            <p:cNvGrpSpPr/>
            <p:nvPr/>
          </p:nvGrpSpPr>
          <p:grpSpPr>
            <a:xfrm>
              <a:off x="6392111" y="1763412"/>
              <a:ext cx="1702906" cy="2526608"/>
              <a:chOff x="1665823" y="1763412"/>
              <a:chExt cx="1702906" cy="2526608"/>
            </a:xfrm>
          </p:grpSpPr>
          <p:sp>
            <p:nvSpPr>
              <p:cNvPr id="33" name="Rectangle: Rounded Corners 51"/>
              <p:cNvSpPr/>
              <p:nvPr/>
            </p:nvSpPr>
            <p:spPr>
              <a:xfrm>
                <a:off x="1665823" y="1763412"/>
                <a:ext cx="1702906" cy="2398829"/>
              </a:xfrm>
              <a:prstGeom prst="roundRect">
                <a:avLst/>
              </a:prstGeom>
              <a:solidFill>
                <a:srgbClr val="1259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1080000" anchor="t" anchorCtr="1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11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Isosceles Triangle 52"/>
              <p:cNvSpPr/>
              <p:nvPr/>
            </p:nvSpPr>
            <p:spPr>
              <a:xfrm rot="10800000">
                <a:off x="2397677" y="4113262"/>
                <a:ext cx="250164" cy="176758"/>
              </a:xfrm>
              <a:prstGeom prst="triangle">
                <a:avLst/>
              </a:prstGeom>
              <a:solidFill>
                <a:srgbClr val="1259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53"/>
            <p:cNvGrpSpPr/>
            <p:nvPr/>
          </p:nvGrpSpPr>
          <p:grpSpPr>
            <a:xfrm>
              <a:off x="8754599" y="1763412"/>
              <a:ext cx="1703562" cy="2526608"/>
              <a:chOff x="1665167" y="1763412"/>
              <a:chExt cx="1703562" cy="2526608"/>
            </a:xfrm>
          </p:grpSpPr>
          <p:sp>
            <p:nvSpPr>
              <p:cNvPr id="31" name="Rectangle: Rounded Corners 54"/>
              <p:cNvSpPr/>
              <p:nvPr/>
            </p:nvSpPr>
            <p:spPr>
              <a:xfrm>
                <a:off x="1665167" y="1763412"/>
                <a:ext cx="1703562" cy="2398829"/>
              </a:xfrm>
              <a:prstGeom prst="roundRect">
                <a:avLst/>
              </a:prstGeom>
              <a:solidFill>
                <a:srgbClr val="1259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1080000" anchor="t" anchorCtr="1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11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Isosceles Triangle 55"/>
              <p:cNvSpPr/>
              <p:nvPr/>
            </p:nvSpPr>
            <p:spPr>
              <a:xfrm rot="10800000">
                <a:off x="2397677" y="4113262"/>
                <a:ext cx="250164" cy="176758"/>
              </a:xfrm>
              <a:prstGeom prst="triangle">
                <a:avLst/>
              </a:prstGeom>
              <a:solidFill>
                <a:srgbClr val="1259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cxnSp>
          <p:nvCxnSpPr>
            <p:cNvPr id="7" name="Straight Connector 1"/>
            <p:cNvCxnSpPr/>
            <p:nvPr/>
          </p:nvCxnSpPr>
          <p:spPr>
            <a:xfrm flipV="1">
              <a:off x="2531604" y="4461890"/>
              <a:ext cx="10333355" cy="2794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89"/>
            <p:cNvSpPr/>
            <p:nvPr/>
          </p:nvSpPr>
          <p:spPr>
            <a:xfrm>
              <a:off x="9530120" y="4407750"/>
              <a:ext cx="164163" cy="164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Oval 88"/>
            <p:cNvSpPr/>
            <p:nvPr/>
          </p:nvSpPr>
          <p:spPr>
            <a:xfrm>
              <a:off x="7166972" y="4407750"/>
              <a:ext cx="164163" cy="164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Oval 87"/>
            <p:cNvSpPr/>
            <p:nvPr/>
          </p:nvSpPr>
          <p:spPr>
            <a:xfrm>
              <a:off x="4803825" y="4407750"/>
              <a:ext cx="164163" cy="164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TextBox 92"/>
            <p:cNvSpPr txBox="1"/>
            <p:nvPr/>
          </p:nvSpPr>
          <p:spPr bwMode="auto">
            <a:xfrm>
              <a:off x="1452994" y="4690255"/>
              <a:ext cx="2244290" cy="688035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800" b="1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  <a:sym typeface="+mn-lt"/>
                </a:rPr>
                <a:t>Data</a:t>
              </a:r>
              <a:endParaRPr lang="en-US" altLang="zh-CN" sz="28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lt"/>
              </a:endParaRPr>
            </a:p>
          </p:txBody>
        </p:sp>
        <p:grpSp>
          <p:nvGrpSpPr>
            <p:cNvPr id="24" name="Group 3"/>
            <p:cNvGrpSpPr/>
            <p:nvPr/>
          </p:nvGrpSpPr>
          <p:grpSpPr>
            <a:xfrm>
              <a:off x="1688127" y="1764068"/>
              <a:ext cx="1680603" cy="2525952"/>
              <a:chOff x="1688127" y="1764068"/>
              <a:chExt cx="1680603" cy="2525952"/>
            </a:xfrm>
          </p:grpSpPr>
          <p:sp>
            <p:nvSpPr>
              <p:cNvPr id="29" name="Rectangle: Rounded Corners 56"/>
              <p:cNvSpPr/>
              <p:nvPr/>
            </p:nvSpPr>
            <p:spPr>
              <a:xfrm>
                <a:off x="1688127" y="1764068"/>
                <a:ext cx="1680603" cy="2398174"/>
              </a:xfrm>
              <a:prstGeom prst="roundRect">
                <a:avLst/>
              </a:prstGeom>
              <a:solidFill>
                <a:srgbClr val="1259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1080000" anchor="t" anchorCtr="1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charset="0"/>
                  <a:cs typeface="Cambria" panose="02040503050406030204" charset="0"/>
                  <a:sym typeface="+mn-lt"/>
                </a:endParaRPr>
              </a:p>
            </p:txBody>
          </p:sp>
          <p:sp>
            <p:nvSpPr>
              <p:cNvPr id="30" name="Isosceles Triangle 57"/>
              <p:cNvSpPr/>
              <p:nvPr/>
            </p:nvSpPr>
            <p:spPr>
              <a:xfrm rot="10800000">
                <a:off x="2397677" y="4113262"/>
                <a:ext cx="250164" cy="176758"/>
              </a:xfrm>
              <a:prstGeom prst="triangle">
                <a:avLst/>
              </a:prstGeom>
              <a:solidFill>
                <a:srgbClr val="1259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5" name="Oval 50"/>
            <p:cNvSpPr/>
            <p:nvPr/>
          </p:nvSpPr>
          <p:spPr>
            <a:xfrm>
              <a:off x="2440678" y="4407750"/>
              <a:ext cx="164163" cy="164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TextBox 93"/>
            <p:cNvSpPr txBox="1"/>
            <p:nvPr/>
          </p:nvSpPr>
          <p:spPr bwMode="auto">
            <a:xfrm>
              <a:off x="3882825" y="4689620"/>
              <a:ext cx="2244290" cy="688035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  <a:sym typeface="+mn-lt"/>
                </a:rPr>
                <a:t>Training</a:t>
              </a:r>
              <a:endParaRPr lang="en-US" altLang="zh-CN" sz="28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lt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452776" y="479708"/>
            <a:ext cx="2439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73BFEA"/>
                </a:solidFill>
                <a:latin typeface="Arial Rounded MT Bold" panose="020F0704030504030204" charset="0"/>
                <a:cs typeface="Arial Rounded MT Bold" panose="020F0704030504030204" charset="0"/>
                <a:sym typeface="+mn-lt"/>
              </a:rPr>
              <a:t>Motivations</a:t>
            </a:r>
            <a:endParaRPr lang="zh-CN" altLang="en-US" sz="3200" b="1" dirty="0">
              <a:solidFill>
                <a:srgbClr val="73BFEA"/>
              </a:solidFill>
              <a:latin typeface="Arial Rounded MT Bold" panose="020F0704030504030204" charset="0"/>
              <a:cs typeface="Arial Rounded MT Bold" panose="020F0704030504030204" charset="0"/>
              <a:sym typeface="+mn-lt"/>
            </a:endParaRPr>
          </a:p>
        </p:txBody>
      </p:sp>
      <p:sp>
        <p:nvSpPr>
          <p:cNvPr id="2" name="Rectangle: Rounded Corners 56"/>
          <p:cNvSpPr/>
          <p:nvPr>
            <p:custDataLst>
              <p:tags r:id="rId1"/>
            </p:custDataLst>
          </p:nvPr>
        </p:nvSpPr>
        <p:spPr>
          <a:xfrm>
            <a:off x="9860280" y="1878965"/>
            <a:ext cx="1655445" cy="2329180"/>
          </a:xfrm>
          <a:prstGeom prst="roundRect">
            <a:avLst/>
          </a:prstGeom>
          <a:solidFill>
            <a:srgbClr val="12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0" anchor="t" anchorCtr="1">
            <a:normAutofit/>
            <a:scene3d>
              <a:camera prst="orthographicFront"/>
              <a:lightRig rig="threePt" dir="t"/>
            </a:scene3d>
            <a:sp3d contourW="12700"/>
          </a:bodyPr>
          <a:p>
            <a:pPr algn="ctr">
              <a:lnSpc>
                <a:spcPct val="120000"/>
              </a:lnSpc>
              <a:defRPr/>
            </a:pPr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89"/>
          <p:cNvSpPr/>
          <p:nvPr>
            <p:custDataLst>
              <p:tags r:id="rId2"/>
            </p:custDataLst>
          </p:nvPr>
        </p:nvSpPr>
        <p:spPr>
          <a:xfrm>
            <a:off x="10610255" y="4433785"/>
            <a:ext cx="164163" cy="164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9" name="Isosceles Triangle 57"/>
          <p:cNvSpPr/>
          <p:nvPr>
            <p:custDataLst>
              <p:tags r:id="rId3"/>
            </p:custDataLst>
          </p:nvPr>
        </p:nvSpPr>
        <p:spPr>
          <a:xfrm rot="10800000">
            <a:off x="10569654" y="4183590"/>
            <a:ext cx="242166" cy="171111"/>
          </a:xfrm>
          <a:prstGeom prst="triangle">
            <a:avLst/>
          </a:prstGeom>
          <a:solidFill>
            <a:srgbClr val="12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0" name="TextBox 93"/>
          <p:cNvSpPr txBox="1"/>
          <p:nvPr>
            <p:custDataLst>
              <p:tags r:id="rId4"/>
            </p:custDataLst>
          </p:nvPr>
        </p:nvSpPr>
        <p:spPr bwMode="auto">
          <a:xfrm>
            <a:off x="5144238" y="4711691"/>
            <a:ext cx="2172534" cy="666055"/>
          </a:xfrm>
          <a:prstGeom prst="rect">
            <a:avLst/>
          </a:prstGeom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 contourW="12700"/>
          </a:bodyPr>
          <a:p>
            <a:pPr marL="0" indent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Stability</a:t>
            </a:r>
            <a:endParaRPr lang="en-US" altLang="zh-CN" sz="28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sp>
        <p:nvSpPr>
          <p:cNvPr id="41" name="TextBox 93"/>
          <p:cNvSpPr txBox="1"/>
          <p:nvPr>
            <p:custDataLst>
              <p:tags r:id="rId5"/>
            </p:custDataLst>
          </p:nvPr>
        </p:nvSpPr>
        <p:spPr bwMode="auto">
          <a:xfrm>
            <a:off x="7505168" y="4711691"/>
            <a:ext cx="2172534" cy="666055"/>
          </a:xfrm>
          <a:prstGeom prst="rect">
            <a:avLst/>
          </a:prstGeom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indent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Fairness</a:t>
            </a:r>
            <a:endParaRPr lang="en-US" altLang="zh-CN" sz="28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sp>
        <p:nvSpPr>
          <p:cNvPr id="42" name="TextBox 93"/>
          <p:cNvSpPr txBox="1"/>
          <p:nvPr>
            <p:custDataLst>
              <p:tags r:id="rId6"/>
            </p:custDataLst>
          </p:nvPr>
        </p:nvSpPr>
        <p:spPr bwMode="auto">
          <a:xfrm>
            <a:off x="9784183" y="4714866"/>
            <a:ext cx="2172534" cy="666055"/>
          </a:xfrm>
          <a:prstGeom prst="rect">
            <a:avLst/>
          </a:prstGeom>
        </p:spPr>
        <p:txBody>
          <a:bodyPr wrap="square" lIns="0" tIns="0" rIns="0" bIns="0" anchor="ctr" anchorCtr="1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indent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Anti-monopoly</a:t>
            </a:r>
            <a:endParaRPr lang="en-US" altLang="zh-CN" sz="28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039110" y="2103120"/>
            <a:ext cx="17202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  <a:sym typeface="+mn-lt"/>
              </a:rPr>
              <a:t>Gather everyone’s training results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sp>
        <p:nvSpPr>
          <p:cNvPr id="44" name="文本框 43"/>
          <p:cNvSpPr txBox="1"/>
          <p:nvPr>
            <p:custDataLst>
              <p:tags r:id="rId7"/>
            </p:custDataLst>
          </p:nvPr>
        </p:nvSpPr>
        <p:spPr>
          <a:xfrm>
            <a:off x="731520" y="2103755"/>
            <a:ext cx="17202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Everyone can contribute data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sp>
        <p:nvSpPr>
          <p:cNvPr id="45" name="文本框 44"/>
          <p:cNvSpPr txBox="1"/>
          <p:nvPr>
            <p:custDataLst>
              <p:tags r:id="rId8"/>
            </p:custDataLst>
          </p:nvPr>
        </p:nvSpPr>
        <p:spPr>
          <a:xfrm>
            <a:off x="5347970" y="2101850"/>
            <a:ext cx="17202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  <a:sym typeface="+mn-lt"/>
              </a:rPr>
              <a:t>Prevent single point of failure of platform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sp>
        <p:nvSpPr>
          <p:cNvPr id="46" name="文本框 45"/>
          <p:cNvSpPr txBox="1"/>
          <p:nvPr>
            <p:custDataLst>
              <p:tags r:id="rId9"/>
            </p:custDataLst>
          </p:nvPr>
        </p:nvSpPr>
        <p:spPr>
          <a:xfrm>
            <a:off x="7656830" y="2101850"/>
            <a:ext cx="17202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  <a:sym typeface="+mn-lt"/>
              </a:rPr>
              <a:t>Vast and diverse training dataset are used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sp>
        <p:nvSpPr>
          <p:cNvPr id="47" name="文本框 46"/>
          <p:cNvSpPr txBox="1"/>
          <p:nvPr>
            <p:custDataLst>
              <p:tags r:id="rId10"/>
            </p:custDataLst>
          </p:nvPr>
        </p:nvSpPr>
        <p:spPr>
          <a:xfrm>
            <a:off x="9860280" y="2103755"/>
            <a:ext cx="17202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  <a:sym typeface="+mn-lt"/>
              </a:rPr>
              <a:t>No one can take down the work from you!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97965" y="5410835"/>
            <a:ext cx="163195" cy="800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48130" y="6049645"/>
            <a:ext cx="7175500" cy="163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8523605" y="5388610"/>
            <a:ext cx="297180" cy="824230"/>
          </a:xfrm>
          <a:prstGeom prst="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7376" y="1317489"/>
            <a:ext cx="3057248" cy="30371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884372" y="1623106"/>
            <a:ext cx="2423256" cy="2425904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>
          <a:xfrm>
            <a:off x="2950211" y="4617038"/>
            <a:ext cx="6291580" cy="10763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lt"/>
              </a:rPr>
              <a:t>What is deMLL</a:t>
            </a:r>
            <a:endParaRPr lang="en-US" altLang="zh-CN" sz="3200" b="1" dirty="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lt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  <a:sym typeface="+mn-lt"/>
              </a:rPr>
              <a:t>Everyone contributes and uses</a:t>
            </a:r>
            <a:endParaRPr lang="en-US" altLang="zh-CN" sz="3200" b="1" dirty="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02619" y="2174338"/>
            <a:ext cx="78676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Arial Rounded MT Bold" panose="020F0704030504030204" charset="0"/>
                <a:cs typeface="Arial Rounded MT Bold" panose="020F0704030504030204" charset="0"/>
                <a:sym typeface="+mn-lt"/>
              </a:rPr>
              <a:t>2</a:t>
            </a:r>
            <a:endParaRPr lang="en-US" altLang="zh-CN" sz="8000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Arial Rounded MT Bold" panose="020F0704030504030204" charset="0"/>
              <a:cs typeface="Arial Rounded MT Bold" panose="020F0704030504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452880" y="479425"/>
            <a:ext cx="8242300" cy="6051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sz="3200" b="1">
                <a:solidFill>
                  <a:srgbClr val="73BFE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Block</a:t>
            </a:r>
            <a:r>
              <a:rPr lang="en-US" altLang="zh-CN" dirty="0">
                <a:latin typeface="Arial Rounded MT Bold" panose="020F0704030504030204" charset="0"/>
                <a:ea typeface="+mn-ea"/>
                <a:cs typeface="Arial Rounded MT Bold" panose="020F0704030504030204" charset="0"/>
                <a:sym typeface="+mn-lt"/>
              </a:rPr>
              <a:t>chain</a:t>
            </a:r>
            <a:endParaRPr lang="en-US" altLang="zh-CN" dirty="0">
              <a:latin typeface="Arial Rounded MT Bold" panose="020F0704030504030204" charset="0"/>
              <a:ea typeface="+mn-ea"/>
              <a:cs typeface="Arial Rounded MT Bold" panose="020F0704030504030204" charset="0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5830" y="3429000"/>
            <a:ext cx="658495" cy="6089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927225" y="3429000"/>
            <a:ext cx="658495" cy="6089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3021330" y="3429000"/>
            <a:ext cx="658495" cy="6089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4369435" y="3429000"/>
            <a:ext cx="658495" cy="6089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2" idx="3"/>
            <a:endCxn id="4" idx="1"/>
          </p:cNvCxnSpPr>
          <p:nvPr/>
        </p:nvCxnSpPr>
        <p:spPr>
          <a:xfrm>
            <a:off x="1584325" y="3733800"/>
            <a:ext cx="342900" cy="0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3"/>
            <a:endCxn id="10" idx="1"/>
          </p:cNvCxnSpPr>
          <p:nvPr/>
        </p:nvCxnSpPr>
        <p:spPr>
          <a:xfrm>
            <a:off x="2585720" y="3733800"/>
            <a:ext cx="435610" cy="0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0" idx="3"/>
            <a:endCxn id="13" idx="1"/>
          </p:cNvCxnSpPr>
          <p:nvPr/>
        </p:nvCxnSpPr>
        <p:spPr>
          <a:xfrm>
            <a:off x="3679825" y="3733800"/>
            <a:ext cx="689610" cy="0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5991225" y="1715135"/>
            <a:ext cx="5890895" cy="4092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UniqueID: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Author: (Address)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Parameters: 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Previous block hash value: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Training data: (size range)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(data may be marked by copyright</a:t>
            </a:r>
            <a:r>
              <a:rPr lang="zh-CN" altLang="en-US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）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Model: (eg. Tansformer)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Time: (protect ownership)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Nonce: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All attributes are pu</a:t>
            </a:r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blic. 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endParaRPr lang="en-US" altLang="zh-CN" sz="2400" b="1" dirty="0">
              <a:solidFill>
                <a:prstClr val="white"/>
              </a:solidFill>
              <a:cs typeface="+mn-ea"/>
              <a:sym typeface="+mn-lt"/>
            </a:endParaRPr>
          </a:p>
          <a:p>
            <a:pPr algn="l"/>
            <a:endParaRPr lang="en-US" altLang="zh-CN" sz="24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5824220" y="1584325"/>
            <a:ext cx="6057900" cy="42233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38390" y="887095"/>
            <a:ext cx="1595120" cy="522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Block</a:t>
            </a:r>
            <a:endParaRPr lang="en-US" altLang="zh-CN" sz="32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733425" y="1292225"/>
            <a:ext cx="4691380" cy="2025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The blockchain is like Bitcoin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except the content.</a:t>
            </a:r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endParaRPr lang="en-US" altLang="zh-CN" sz="2400" b="1" dirty="0">
              <a:solidFill>
                <a:prstClr val="white"/>
              </a:solidFill>
              <a:latin typeface="Cambria" panose="02040503050406030204" charset="0"/>
              <a:cs typeface="Cambria" panose="02040503050406030204" charset="0"/>
              <a:sym typeface="+mn-lt"/>
            </a:endParaRPr>
          </a:p>
          <a:p>
            <a:pPr algn="l"/>
            <a:r>
              <a:rPr lang="en-US" altLang="zh-CN" sz="2400" b="1" dirty="0">
                <a:solidFill>
                  <a:prstClr val="white"/>
                </a:solidFill>
                <a:latin typeface="Cambria" panose="02040503050406030204" charset="0"/>
                <a:cs typeface="Cambria" panose="02040503050406030204" charset="0"/>
                <a:sym typeface="+mn-lt"/>
              </a:rPr>
              <a:t>Adopt PoW, but mining makes person have right to train.</a:t>
            </a:r>
            <a:endParaRPr lang="en-US" altLang="zh-CN" sz="2400" b="1" dirty="0">
              <a:solidFill>
                <a:prstClr val="white"/>
              </a:solidFill>
              <a:cs typeface="+mn-ea"/>
              <a:sym typeface="+mn-lt"/>
            </a:endParaRPr>
          </a:p>
          <a:p>
            <a:pPr algn="l"/>
            <a:endParaRPr lang="en-US" altLang="zh-CN" sz="24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  <p:bldLst>
      <p:bldP spid="23" grpId="0"/>
      <p:bldP spid="23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ISPRING_PRESENTATION_TITLE" val="PowerPoint 演示文稿"/>
  <p:tag name="ISPRING_SCORM_RATE_SLIDES" val="0"/>
  <p:tag name="ISPRING_SCORM_RATE_QUIZZES" val="0"/>
  <p:tag name="ISPRING_SCORM_PASSING_SCORE" val="0.000000"/>
  <p:tag name="ISPRING_ULTRA_SCORM_COURSE_ID" val="6EEC1323-5BF0-4C6A-AD23-20A001890AA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G:\第七批已完成作品\148011"/>
  <p:tag name="ISPRING_FIRST_PUBLISH" val="1"/>
  <p:tag name="KSO_WPP_MARK_KEY" val="59978966-d162-4bfa-91a0-995153b4b124"/>
  <p:tag name="COMMONDATA" val="eyJoZGlkIjoiYjNkNDYxMmIwNmM5NTY2OTdkODYxNGM2OGY2YmI2OGYifQ=="/>
  <p:tag name="commondata" val="eyJoZGlkIjoiMmUyMDhjYWU4MDliOTI1MWMzNjM2MTUwMzA2NWQ5ZGUifQ=="/>
  <p:tag name="resource_record_key" val="{&quot;13&quot;:[19965465,19950693,19971662,4721715]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4fz1trv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4fz1trv">
      <a:majorFont>
        <a:latin typeface="造字工房悦黑体验版纤细体"/>
        <a:ea typeface="造字工房悦黑体验版纤细体"/>
        <a:cs typeface=""/>
      </a:majorFont>
      <a:minorFont>
        <a:latin typeface="造字工房悦黑体验版纤细体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2184</Words>
  <Application>WPS 演示</Application>
  <PresentationFormat>宽屏</PresentationFormat>
  <Paragraphs>164</Paragraphs>
  <Slides>15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 Rounded MT Bold</vt:lpstr>
      <vt:lpstr>Cambria</vt:lpstr>
      <vt:lpstr>Times New Roman</vt:lpstr>
      <vt:lpstr>Arial Unicode MS</vt:lpstr>
      <vt:lpstr>造字工房悦黑体验版纤细体</vt:lpstr>
      <vt:lpstr>黑体</vt:lpstr>
      <vt:lpstr>等线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商务科技</dc:title>
  <dc:creator>第一PPT</dc:creator>
  <cp:keywords>www.1ppt.com</cp:keywords>
  <dc:description>www.1ppt.com</dc:description>
  <cp:lastModifiedBy>稳</cp:lastModifiedBy>
  <cp:revision>186</cp:revision>
  <dcterms:created xsi:type="dcterms:W3CDTF">2017-05-27T06:38:00Z</dcterms:created>
  <dcterms:modified xsi:type="dcterms:W3CDTF">2023-11-30T11:39:54Z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8A18432AA8F14AEBAC6F318F5C788BA9_12</vt:lpwstr>
  </property>
  <property fmtid="{D5CDD505-2E9C-101B-9397-08002B2CF9AE}" pid="3" name="KSOProductBuildVer">
    <vt:lpwstr>2052-12.1.0.15712</vt:lpwstr>
  </property>
</Properties>
</file>